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93" r:id="rId4"/>
    <p:sldId id="303" r:id="rId5"/>
    <p:sldId id="264" r:id="rId6"/>
    <p:sldId id="265" r:id="rId7"/>
    <p:sldId id="259" r:id="rId8"/>
    <p:sldId id="262" r:id="rId9"/>
    <p:sldId id="304" r:id="rId10"/>
    <p:sldId id="297" r:id="rId11"/>
    <p:sldId id="296" r:id="rId12"/>
    <p:sldId id="267" r:id="rId13"/>
    <p:sldId id="270" r:id="rId14"/>
    <p:sldId id="295" r:id="rId15"/>
    <p:sldId id="269" r:id="rId16"/>
    <p:sldId id="271" r:id="rId17"/>
    <p:sldId id="268" r:id="rId18"/>
    <p:sldId id="274" r:id="rId19"/>
    <p:sldId id="272" r:id="rId20"/>
    <p:sldId id="299" r:id="rId21"/>
    <p:sldId id="275" r:id="rId22"/>
    <p:sldId id="276" r:id="rId23"/>
    <p:sldId id="288" r:id="rId24"/>
    <p:sldId id="258" r:id="rId25"/>
    <p:sldId id="260" r:id="rId26"/>
    <p:sldId id="286" r:id="rId27"/>
    <p:sldId id="278" r:id="rId28"/>
    <p:sldId id="279" r:id="rId29"/>
    <p:sldId id="285" r:id="rId30"/>
    <p:sldId id="280" r:id="rId31"/>
    <p:sldId id="281" r:id="rId32"/>
    <p:sldId id="289" r:id="rId33"/>
    <p:sldId id="290" r:id="rId34"/>
    <p:sldId id="294" r:id="rId35"/>
    <p:sldId id="283" r:id="rId36"/>
    <p:sldId id="284" r:id="rId37"/>
    <p:sldId id="291" r:id="rId38"/>
    <p:sldId id="292" r:id="rId39"/>
    <p:sldId id="300" r:id="rId40"/>
    <p:sldId id="301" r:id="rId41"/>
    <p:sldId id="302" r:id="rId42"/>
    <p:sldId id="305" r:id="rId43"/>
    <p:sldId id="306" r:id="rId4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326" autoAdjust="0"/>
    <p:restoredTop sz="94660"/>
  </p:normalViewPr>
  <p:slideViewPr>
    <p:cSldViewPr>
      <p:cViewPr varScale="1">
        <p:scale>
          <a:sx n="86" d="100"/>
          <a:sy n="86" d="100"/>
        </p:scale>
        <p:origin x="763" y="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Isosceles Triangle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C48D2EF1-8FA4-4D27-BDC8-97C2AE8F0D2A}" type="datetimeFigureOut">
              <a:rPr lang="en-GB" smtClean="0"/>
              <a:t>15/03/2020</a:t>
            </a:fld>
            <a:endParaRPr lang="en-GB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en-GB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3AB20034-F19C-4FEC-A5AE-C6AAE3151FB6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C48D2EF1-8FA4-4D27-BDC8-97C2AE8F0D2A}" type="datetimeFigureOut">
              <a:rPr lang="en-GB" smtClean="0"/>
              <a:t>15/03/2020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B20034-F19C-4FEC-A5AE-C6AAE3151FB6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ight Triangle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Isosceles Triangle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C48D2EF1-8FA4-4D27-BDC8-97C2AE8F0D2A}" type="datetimeFigureOut">
              <a:rPr lang="en-GB" smtClean="0"/>
              <a:t>15/03/2020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3AB20034-F19C-4FEC-A5AE-C6AAE3151FB6}" type="slidenum">
              <a:rPr lang="en-GB" smtClean="0"/>
              <a:t>‹#›</a:t>
            </a:fld>
            <a:endParaRPr lang="en-GB"/>
          </a:p>
        </p:txBody>
      </p:sp>
      <p:cxnSp>
        <p:nvCxnSpPr>
          <p:cNvPr id="11" name="Straight Connector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C48D2EF1-8FA4-4D27-BDC8-97C2AE8F0D2A}" type="datetimeFigureOut">
              <a:rPr lang="en-GB" smtClean="0"/>
              <a:t>15/03/2020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3AB20034-F19C-4FEC-A5AE-C6AAE3151FB6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C48D2EF1-8FA4-4D27-BDC8-97C2AE8F0D2A}" type="datetimeFigureOut">
              <a:rPr lang="en-GB" smtClean="0"/>
              <a:t>15/03/2020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3AB20034-F19C-4FEC-A5AE-C6AAE3151FB6}" type="slidenum">
              <a:rPr lang="en-GB" smtClean="0"/>
              <a:t>‹#›</a:t>
            </a:fld>
            <a:endParaRPr lang="en-GB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D2EF1-8FA4-4D27-BDC8-97C2AE8F0D2A}" type="datetimeFigureOut">
              <a:rPr lang="en-GB" smtClean="0"/>
              <a:t>15/03/2020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B20034-F19C-4FEC-A5AE-C6AAE3151FB6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C48D2EF1-8FA4-4D27-BDC8-97C2AE8F0D2A}" type="datetimeFigureOut">
              <a:rPr lang="en-GB" smtClean="0"/>
              <a:t>15/03/2020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3AB20034-F19C-4FEC-A5AE-C6AAE3151FB6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C48D2EF1-8FA4-4D27-BDC8-97C2AE8F0D2A}" type="datetimeFigureOut">
              <a:rPr lang="en-GB" smtClean="0"/>
              <a:t>15/03/2020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3AB20034-F19C-4FEC-A5AE-C6AAE3151FB6}" type="slidenum">
              <a:rPr lang="en-GB" smtClean="0"/>
              <a:t>‹#›</a:t>
            </a:fld>
            <a:endParaRPr lang="en-GB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C48D2EF1-8FA4-4D27-BDC8-97C2AE8F0D2A}" type="datetimeFigureOut">
              <a:rPr lang="en-GB" smtClean="0"/>
              <a:t>15/03/2020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3AB20034-F19C-4FEC-A5AE-C6AAE3151FB6}" type="slidenum">
              <a:rPr lang="en-GB" smtClean="0"/>
              <a:t>‹#›</a:t>
            </a:fld>
            <a:endParaRPr lang="en-GB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D2EF1-8FA4-4D27-BDC8-97C2AE8F0D2A}" type="datetimeFigureOut">
              <a:rPr lang="en-GB" smtClean="0"/>
              <a:t>15/03/2020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B20034-F19C-4FEC-A5AE-C6AAE3151FB6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D2EF1-8FA4-4D27-BDC8-97C2AE8F0D2A}" type="datetimeFigureOut">
              <a:rPr lang="en-GB" smtClean="0"/>
              <a:t>15/03/2020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B20034-F19C-4FEC-A5AE-C6AAE3151FB6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ight Triangle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C48D2EF1-8FA4-4D27-BDC8-97C2AE8F0D2A}" type="datetimeFigureOut">
              <a:rPr lang="en-GB" smtClean="0"/>
              <a:t>15/03/2020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en-GB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3AB20034-F19C-4FEC-A5AE-C6AAE3151FB6}" type="slidenum">
              <a:rPr lang="en-GB" smtClean="0"/>
              <a:t>‹#›</a:t>
            </a:fld>
            <a:endParaRPr lang="en-GB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wmf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9552" y="2204864"/>
            <a:ext cx="8062912" cy="1470025"/>
          </a:xfrm>
        </p:spPr>
        <p:txBody>
          <a:bodyPr>
            <a:noAutofit/>
          </a:bodyPr>
          <a:lstStyle/>
          <a:p>
            <a:pPr algn="ctr"/>
            <a:br>
              <a:rPr lang="en-GB" sz="9600" dirty="0">
                <a:latin typeface="Comic Sans MS" panose="030F0702030302020204" pitchFamily="66" charset="0"/>
              </a:rPr>
            </a:br>
            <a:r>
              <a:rPr lang="en-GB" sz="9600" dirty="0">
                <a:latin typeface="Comic Sans MS" panose="030F0702030302020204" pitchFamily="66" charset="0"/>
              </a:rPr>
              <a:t>2d Shapes</a:t>
            </a:r>
          </a:p>
        </p:txBody>
      </p:sp>
      <p:sp>
        <p:nvSpPr>
          <p:cNvPr id="4" name="Subtitle 2"/>
          <p:cNvSpPr>
            <a:spLocks noGrp="1"/>
          </p:cNvSpPr>
          <p:nvPr>
            <p:ph type="subTitle" idx="1"/>
          </p:nvPr>
        </p:nvSpPr>
        <p:spPr>
          <a:xfrm>
            <a:off x="11654" y="116632"/>
            <a:ext cx="8062912" cy="890688"/>
          </a:xfrm>
        </p:spPr>
        <p:txBody>
          <a:bodyPr>
            <a:normAutofit/>
          </a:bodyPr>
          <a:lstStyle/>
          <a:p>
            <a:pPr algn="l"/>
            <a:endParaRPr lang="en-GB" dirty="0"/>
          </a:p>
        </p:txBody>
      </p:sp>
      <p:sp>
        <p:nvSpPr>
          <p:cNvPr id="5" name="Subtitle 2"/>
          <p:cNvSpPr txBox="1">
            <a:spLocks/>
          </p:cNvSpPr>
          <p:nvPr/>
        </p:nvSpPr>
        <p:spPr>
          <a:xfrm>
            <a:off x="611560" y="4149080"/>
            <a:ext cx="8062912" cy="890688"/>
          </a:xfrm>
          <a:prstGeom prst="rect">
            <a:avLst/>
          </a:prstGeom>
        </p:spPr>
        <p:txBody>
          <a:bodyPr vert="horz" anchor="t">
            <a:normAutofit/>
          </a:bodyPr>
          <a:lstStyle>
            <a:lvl1pPr marL="0" marR="36576" indent="0" algn="r" rtl="0" eaLnBrk="1" latinLnBrk="0" hangingPunct="1">
              <a:spcBef>
                <a:spcPts val="0"/>
              </a:spcBef>
              <a:buClr>
                <a:schemeClr val="accent1"/>
              </a:buClr>
              <a:buSzPct val="80000"/>
              <a:buFont typeface="Wingdings 2"/>
              <a:buNone/>
              <a:defRPr kumimoji="0" sz="3000" kern="1200"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95000"/>
              <a:buFont typeface="Verdana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1">
                  <a:tint val="75000"/>
                </a:schemeClr>
              </a:buClr>
              <a:buFont typeface="Wingdings 2"/>
              <a:buNone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1">
                  <a:tint val="75000"/>
                </a:schemeClr>
              </a:buClr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1">
                  <a:tint val="75000"/>
                </a:schemeClr>
              </a:buClr>
              <a:buFont typeface="Wingdings 2"/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accent1">
                  <a:tint val="75000"/>
                </a:schemeClr>
              </a:buClr>
              <a:buFont typeface="Wingdings 2"/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accent1">
                  <a:tint val="75000"/>
                </a:schemeClr>
              </a:buClr>
              <a:buFont typeface="Wingdings 2"/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4800" dirty="0"/>
              <a:t>What is a 2d shape</a:t>
            </a:r>
            <a:r>
              <a:rPr lang="en-GB" sz="4800" dirty="0">
                <a:latin typeface="Bookman Old Style" panose="02050604050505020204" pitchFamily="18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3750327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How do you know it is a </a:t>
            </a:r>
            <a:br>
              <a:rPr lang="en-GB" dirty="0"/>
            </a:br>
            <a:r>
              <a:rPr lang="en-GB" dirty="0"/>
              <a:t>2d Shape</a:t>
            </a:r>
            <a:r>
              <a:rPr lang="en-GB" dirty="0">
                <a:latin typeface="Bookman Old Style" panose="02050604050505020204" pitchFamily="18" charset="0"/>
              </a:rPr>
              <a:t>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It has only 2 dimensions height </a:t>
            </a:r>
          </a:p>
          <a:p>
            <a:pPr marL="64008" indent="0">
              <a:buNone/>
            </a:pPr>
            <a:r>
              <a:rPr lang="en-GB" dirty="0"/>
              <a:t>    and width.</a:t>
            </a:r>
          </a:p>
          <a:p>
            <a:endParaRPr lang="en-GB" dirty="0"/>
          </a:p>
          <a:p>
            <a:r>
              <a:rPr lang="en-GB" dirty="0"/>
              <a:t>You can draw it easily on a piece of paper.</a:t>
            </a:r>
          </a:p>
          <a:p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6751508" y="4631400"/>
            <a:ext cx="1664296" cy="836060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Oval 4"/>
          <p:cNvSpPr/>
          <p:nvPr/>
        </p:nvSpPr>
        <p:spPr>
          <a:xfrm>
            <a:off x="1760288" y="4769116"/>
            <a:ext cx="1080120" cy="1080120"/>
          </a:xfrm>
          <a:prstGeom prst="ellipse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Isosceles Triangle 5"/>
          <p:cNvSpPr/>
          <p:nvPr/>
        </p:nvSpPr>
        <p:spPr>
          <a:xfrm>
            <a:off x="4499992" y="4293096"/>
            <a:ext cx="1224136" cy="1224136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ight Triangle 6"/>
          <p:cNvSpPr/>
          <p:nvPr/>
        </p:nvSpPr>
        <p:spPr>
          <a:xfrm>
            <a:off x="7877496" y="1196752"/>
            <a:ext cx="1008112" cy="1872208"/>
          </a:xfrm>
          <a:prstGeom prst="rt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gular Pentagon 7"/>
          <p:cNvSpPr/>
          <p:nvPr/>
        </p:nvSpPr>
        <p:spPr>
          <a:xfrm>
            <a:off x="251520" y="5381184"/>
            <a:ext cx="1368152" cy="1152128"/>
          </a:xfrm>
          <a:prstGeom prst="pentagon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Flowchart: Data 9"/>
          <p:cNvSpPr/>
          <p:nvPr/>
        </p:nvSpPr>
        <p:spPr>
          <a:xfrm>
            <a:off x="5777720" y="5725184"/>
            <a:ext cx="1547664" cy="864096"/>
          </a:xfrm>
          <a:prstGeom prst="flowChartInputOutpu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8010636" y="3140968"/>
            <a:ext cx="8749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width</a:t>
            </a:r>
          </a:p>
        </p:txBody>
      </p:sp>
      <p:cxnSp>
        <p:nvCxnSpPr>
          <p:cNvPr id="14" name="Straight Arrow Connector 13"/>
          <p:cNvCxnSpPr/>
          <p:nvPr/>
        </p:nvCxnSpPr>
        <p:spPr>
          <a:xfrm>
            <a:off x="7877496" y="3140968"/>
            <a:ext cx="115900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 flipV="1">
            <a:off x="7740352" y="1268760"/>
            <a:ext cx="0" cy="18002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 rot="16200000">
            <a:off x="6455338" y="2275127"/>
            <a:ext cx="2109424" cy="369332"/>
          </a:xfrm>
          <a:prstGeom prst="rect">
            <a:avLst/>
          </a:prstGeom>
          <a:noFill/>
        </p:spPr>
        <p:txBody>
          <a:bodyPr vert="horz" wrap="square" rtlCol="0" anchor="ctr" anchorCtr="1">
            <a:spAutoFit/>
          </a:bodyPr>
          <a:lstStyle/>
          <a:p>
            <a:r>
              <a:rPr lang="en-GB" dirty="0"/>
              <a:t>height</a:t>
            </a:r>
          </a:p>
        </p:txBody>
      </p:sp>
      <p:sp>
        <p:nvSpPr>
          <p:cNvPr id="18" name="Flowchart: Preparation 17"/>
          <p:cNvSpPr/>
          <p:nvPr/>
        </p:nvSpPr>
        <p:spPr>
          <a:xfrm>
            <a:off x="3203848" y="5584584"/>
            <a:ext cx="1296144" cy="1065780"/>
          </a:xfrm>
          <a:prstGeom prst="flowChartPreparation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698847"/>
            <a:ext cx="1206500" cy="1139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961632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2060848"/>
            <a:ext cx="8229600" cy="1399032"/>
          </a:xfrm>
        </p:spPr>
        <p:txBody>
          <a:bodyPr>
            <a:noAutofit/>
          </a:bodyPr>
          <a:lstStyle/>
          <a:p>
            <a:pPr algn="ctr"/>
            <a:r>
              <a:rPr lang="en-GB" sz="6000" dirty="0">
                <a:latin typeface="Comic Sans MS" panose="030F0702030302020204" pitchFamily="66" charset="0"/>
              </a:rPr>
              <a:t>2d means a shape is </a:t>
            </a:r>
            <a:br>
              <a:rPr lang="en-GB" sz="6000" dirty="0">
                <a:latin typeface="Comic Sans MS" panose="030F0702030302020204" pitchFamily="66" charset="0"/>
              </a:rPr>
            </a:br>
            <a:r>
              <a:rPr lang="en-GB" sz="6000" dirty="0">
                <a:latin typeface="Comic Sans MS" panose="030F0702030302020204" pitchFamily="66" charset="0"/>
              </a:rPr>
              <a:t>‘2 dimensional’</a:t>
            </a:r>
          </a:p>
        </p:txBody>
      </p:sp>
    </p:spTree>
    <p:extLst>
      <p:ext uri="{BB962C8B-B14F-4D97-AF65-F5344CB8AC3E}">
        <p14:creationId xmlns:p14="http://schemas.microsoft.com/office/powerpoint/2010/main" val="6227613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What shape is this</a:t>
            </a:r>
            <a:r>
              <a:rPr lang="en-GB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How many angles and sides does this shape have</a:t>
            </a:r>
            <a:r>
              <a:rPr lang="en-GB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?</a:t>
            </a:r>
          </a:p>
        </p:txBody>
      </p:sp>
      <p:sp>
        <p:nvSpPr>
          <p:cNvPr id="5" name="Oval 4"/>
          <p:cNvSpPr/>
          <p:nvPr/>
        </p:nvSpPr>
        <p:spPr>
          <a:xfrm>
            <a:off x="3131840" y="1628800"/>
            <a:ext cx="2880320" cy="273630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15420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A circle</a:t>
            </a:r>
            <a:endParaRPr lang="en-GB" dirty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  <a:p>
            <a:pPr marL="64008" indent="0">
              <a:buNone/>
            </a:pPr>
            <a:endParaRPr lang="en-GB" dirty="0"/>
          </a:p>
          <a:p>
            <a:endParaRPr lang="en-GB" dirty="0"/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It has only 1 curved side.</a:t>
            </a:r>
          </a:p>
          <a:p>
            <a:r>
              <a:rPr lang="en-GB" dirty="0">
                <a:latin typeface="Comic Sans MS" panose="030F0702030302020204" pitchFamily="66" charset="0"/>
              </a:rPr>
              <a:t>It has no angles.</a:t>
            </a:r>
          </a:p>
        </p:txBody>
      </p:sp>
      <p:sp>
        <p:nvSpPr>
          <p:cNvPr id="5" name="Oval 4"/>
          <p:cNvSpPr/>
          <p:nvPr/>
        </p:nvSpPr>
        <p:spPr>
          <a:xfrm>
            <a:off x="3131840" y="1628800"/>
            <a:ext cx="2880320" cy="273630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12458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2492896"/>
            <a:ext cx="8229600" cy="1399032"/>
          </a:xfrm>
        </p:spPr>
        <p:txBody>
          <a:bodyPr>
            <a:noAutofit/>
          </a:bodyPr>
          <a:lstStyle/>
          <a:p>
            <a:pPr algn="ctr"/>
            <a:r>
              <a:rPr lang="en-GB" sz="9600" dirty="0">
                <a:latin typeface="Comic Sans MS" panose="030F0702030302020204" pitchFamily="66" charset="0"/>
              </a:rPr>
              <a:t>What is a polygon?</a:t>
            </a:r>
            <a:br>
              <a:rPr lang="en-GB" sz="9600" dirty="0">
                <a:latin typeface="Comic Sans MS" panose="030F0702030302020204" pitchFamily="66" charset="0"/>
              </a:rPr>
            </a:br>
            <a:endParaRPr lang="en-GB" sz="96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106750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>
                <a:latin typeface="Comic Sans MS" panose="030F0702030302020204" pitchFamily="66" charset="0"/>
              </a:rPr>
              <a:t>Polygon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A polygon is a flat shape with 3 or more straight sides.</a:t>
            </a: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marL="64008" indent="0" algn="ctr">
              <a:buNone/>
            </a:pPr>
            <a:r>
              <a:rPr lang="en-GB" dirty="0">
                <a:latin typeface="Comic Sans MS" panose="030F0702030302020204" pitchFamily="66" charset="0"/>
              </a:rPr>
              <a:t>Can you think of any polygon shape names ?</a:t>
            </a:r>
          </a:p>
        </p:txBody>
      </p:sp>
    </p:spTree>
    <p:extLst>
      <p:ext uri="{BB962C8B-B14F-4D97-AF65-F5344CB8AC3E}">
        <p14:creationId xmlns:p14="http://schemas.microsoft.com/office/powerpoint/2010/main" val="389935011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What shape is this</a:t>
            </a:r>
            <a:r>
              <a:rPr lang="en-GB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How many corners and sides does this shape have</a:t>
            </a:r>
            <a:r>
              <a:rPr lang="en-GB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?</a:t>
            </a:r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1700808"/>
            <a:ext cx="3857625" cy="285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1834461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A Semi - circle</a:t>
            </a:r>
            <a:endParaRPr lang="en-GB" dirty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It has only 1 curved side and 1 straight side.</a:t>
            </a:r>
          </a:p>
          <a:p>
            <a:r>
              <a:rPr lang="en-GB" dirty="0">
                <a:latin typeface="Comic Sans MS" panose="030F0702030302020204" pitchFamily="66" charset="0"/>
              </a:rPr>
              <a:t>It has 2 corners.</a:t>
            </a:r>
          </a:p>
          <a:p>
            <a:r>
              <a:rPr lang="en-GB" dirty="0">
                <a:latin typeface="Comic Sans MS" panose="030F0702030302020204" pitchFamily="66" charset="0"/>
              </a:rPr>
              <a:t>A semi-circle is half of a circle.</a:t>
            </a:r>
          </a:p>
        </p:txBody>
      </p:sp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1600" y="1484784"/>
            <a:ext cx="3859213" cy="2859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6534823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1052736"/>
            <a:ext cx="8229600" cy="1399032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There are lots of circular </a:t>
            </a:r>
            <a:br>
              <a:rPr lang="en-GB" dirty="0">
                <a:latin typeface="Comic Sans MS" panose="030F0702030302020204" pitchFamily="66" charset="0"/>
              </a:rPr>
            </a:br>
            <a:r>
              <a:rPr lang="en-GB" dirty="0">
                <a:latin typeface="Comic Sans MS" panose="030F0702030302020204" pitchFamily="66" charset="0"/>
              </a:rPr>
              <a:t>2d shapes </a:t>
            </a:r>
            <a:br>
              <a:rPr lang="en-GB" dirty="0">
                <a:latin typeface="Comic Sans MS" panose="030F0702030302020204" pitchFamily="66" charset="0"/>
              </a:rPr>
            </a:br>
            <a:r>
              <a:rPr lang="en-GB" dirty="0">
                <a:latin typeface="Comic Sans MS" panose="030F0702030302020204" pitchFamily="66" charset="0"/>
              </a:rPr>
              <a:t>in our everyday life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552" y="3356992"/>
            <a:ext cx="8229600" cy="4572000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Look around the classroom can you spot any circular shapes?</a:t>
            </a:r>
          </a:p>
        </p:txBody>
      </p:sp>
    </p:spTree>
    <p:extLst>
      <p:ext uri="{BB962C8B-B14F-4D97-AF65-F5344CB8AC3E}">
        <p14:creationId xmlns:p14="http://schemas.microsoft.com/office/powerpoint/2010/main" val="292657986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Everyday life </a:t>
            </a:r>
            <a:br>
              <a:rPr lang="en-GB" dirty="0"/>
            </a:br>
            <a:r>
              <a:rPr lang="en-GB" dirty="0"/>
              <a:t>2 sided, triangle shapes.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/>
            <a:endParaRPr lang="en-GB" sz="2400" dirty="0">
              <a:latin typeface="Comic Sans MS" panose="030F0702030302020204" pitchFamily="66" charset="0"/>
            </a:endParaRPr>
          </a:p>
          <a:p>
            <a:pPr algn="r"/>
            <a:r>
              <a:rPr lang="en-GB" sz="2400" dirty="0">
                <a:latin typeface="Comic Sans MS" panose="030F0702030302020204" pitchFamily="66" charset="0"/>
              </a:rPr>
              <a:t>A cd.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A clock face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The lollipop persons sign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8975" y="1916832"/>
            <a:ext cx="1539329" cy="15293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4" name="Picture 6" descr="C:\Documents and Settings\Dave\Local Settings\Temporary Internet Files\Content.IE5\LF3IIIS9\MP900384768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2420888"/>
            <a:ext cx="1603173" cy="15940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5" name="Picture 7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1515" y="4581128"/>
            <a:ext cx="2406789" cy="18050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9433602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What shape is this</a:t>
            </a:r>
            <a:r>
              <a:rPr lang="en-GB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How many angles and sides does this shape have</a:t>
            </a:r>
            <a:r>
              <a:rPr lang="en-GB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?</a:t>
            </a:r>
          </a:p>
        </p:txBody>
      </p:sp>
      <p:sp>
        <p:nvSpPr>
          <p:cNvPr id="6" name="Isosceles Triangle 5"/>
          <p:cNvSpPr/>
          <p:nvPr/>
        </p:nvSpPr>
        <p:spPr>
          <a:xfrm>
            <a:off x="3266433" y="1515498"/>
            <a:ext cx="2952328" cy="2736304"/>
          </a:xfrm>
          <a:prstGeom prst="triangl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806618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A triangle</a:t>
            </a:r>
            <a:endParaRPr lang="en-GB" dirty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pPr marL="64008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3 straight sides.</a:t>
            </a:r>
          </a:p>
          <a:p>
            <a:r>
              <a:rPr lang="en-GB" dirty="0">
                <a:latin typeface="Comic Sans MS" panose="030F0702030302020204" pitchFamily="66" charset="0"/>
              </a:rPr>
              <a:t>3 angles.</a:t>
            </a:r>
          </a:p>
        </p:txBody>
      </p:sp>
      <p:sp>
        <p:nvSpPr>
          <p:cNvPr id="5" name="Isosceles Triangle 4"/>
          <p:cNvSpPr/>
          <p:nvPr/>
        </p:nvSpPr>
        <p:spPr>
          <a:xfrm>
            <a:off x="3266433" y="1515498"/>
            <a:ext cx="2952328" cy="2736304"/>
          </a:xfrm>
          <a:prstGeom prst="triangl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254715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Everyday life </a:t>
            </a:r>
            <a:br>
              <a:rPr lang="en-GB" dirty="0"/>
            </a:br>
            <a:r>
              <a:rPr lang="en-GB" dirty="0"/>
              <a:t>3 sided, triangle shape.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sz="2400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A road works sign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1916832"/>
            <a:ext cx="2284709" cy="20105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777620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What shape is this</a:t>
            </a:r>
            <a:r>
              <a:rPr lang="en-GB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How many angles and sides does this shape have</a:t>
            </a:r>
            <a:r>
              <a:rPr lang="en-GB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?</a:t>
            </a:r>
          </a:p>
        </p:txBody>
      </p:sp>
      <p:sp>
        <p:nvSpPr>
          <p:cNvPr id="5" name="Rectangle 4"/>
          <p:cNvSpPr/>
          <p:nvPr/>
        </p:nvSpPr>
        <p:spPr>
          <a:xfrm>
            <a:off x="3707904" y="1772816"/>
            <a:ext cx="2304256" cy="2304256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400508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A Square</a:t>
            </a:r>
            <a:endParaRPr lang="en-GB" dirty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4 straight sides, all of equal length.</a:t>
            </a:r>
          </a:p>
          <a:p>
            <a:r>
              <a:rPr lang="en-GB" dirty="0">
                <a:latin typeface="Comic Sans MS" panose="030F0702030302020204" pitchFamily="66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4 angles.</a:t>
            </a:r>
            <a:endParaRPr lang="en-GB" dirty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707904" y="1772816"/>
            <a:ext cx="2304256" cy="2304256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600969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What shape is this?</a:t>
            </a:r>
            <a:endParaRPr lang="en-GB" dirty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pPr marL="64008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How many angles and sides does this have?</a:t>
            </a:r>
          </a:p>
        </p:txBody>
      </p:sp>
      <p:sp>
        <p:nvSpPr>
          <p:cNvPr id="6" name="Rectangle 5"/>
          <p:cNvSpPr/>
          <p:nvPr/>
        </p:nvSpPr>
        <p:spPr>
          <a:xfrm>
            <a:off x="3059832" y="1844824"/>
            <a:ext cx="3816424" cy="2160240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784828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8000" dirty="0">
                <a:latin typeface="Comic Sans MS" panose="030F0702030302020204" pitchFamily="66" charset="0"/>
              </a:rPr>
              <a:t>Is it a square?</a:t>
            </a:r>
          </a:p>
          <a:p>
            <a:endParaRPr lang="en-GB" sz="8000" dirty="0">
              <a:latin typeface="Comic Sans MS" panose="030F0702030302020204" pitchFamily="66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987824" y="3987552"/>
            <a:ext cx="4104456" cy="2160240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610104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A rectangle or oblong</a:t>
            </a:r>
            <a:endParaRPr lang="en-GB" dirty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pPr marL="64008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4 straight sides.</a:t>
            </a:r>
          </a:p>
          <a:p>
            <a:r>
              <a:rPr lang="en-GB" dirty="0">
                <a:latin typeface="Comic Sans MS" panose="030F0702030302020204" pitchFamily="66" charset="0"/>
              </a:rPr>
              <a:t>2 sides are longer, have a look.</a:t>
            </a:r>
          </a:p>
          <a:p>
            <a:r>
              <a:rPr lang="en-GB" dirty="0">
                <a:latin typeface="Comic Sans MS" panose="030F0702030302020204" pitchFamily="66" charset="0"/>
              </a:rPr>
              <a:t>4 angles.</a:t>
            </a:r>
          </a:p>
        </p:txBody>
      </p:sp>
      <p:sp>
        <p:nvSpPr>
          <p:cNvPr id="6" name="Rectangle 5"/>
          <p:cNvSpPr/>
          <p:nvPr/>
        </p:nvSpPr>
        <p:spPr>
          <a:xfrm>
            <a:off x="3059832" y="1844824"/>
            <a:ext cx="3816424" cy="2160240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95681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Everyday life </a:t>
            </a:r>
            <a:br>
              <a:rPr lang="en-GB" dirty="0"/>
            </a:br>
            <a:r>
              <a:rPr lang="en-GB" dirty="0"/>
              <a:t>4 sided, rectangle shapes.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844824"/>
            <a:ext cx="8229600" cy="4572000"/>
          </a:xfrm>
        </p:spPr>
        <p:txBody>
          <a:bodyPr/>
          <a:lstStyle/>
          <a:p>
            <a:r>
              <a:rPr lang="en-GB" sz="2400" dirty="0">
                <a:latin typeface="Comic Sans MS" panose="030F0702030302020204" pitchFamily="66" charset="0"/>
              </a:rPr>
              <a:t>The interactive white board.</a:t>
            </a:r>
          </a:p>
          <a:p>
            <a:pPr algn="r"/>
            <a:endParaRPr lang="en-GB" sz="2400" dirty="0">
              <a:latin typeface="Comic Sans MS" panose="030F0702030302020204" pitchFamily="66" charset="0"/>
            </a:endParaRPr>
          </a:p>
          <a:p>
            <a:pPr algn="r"/>
            <a:endParaRPr lang="en-GB" sz="2400" dirty="0">
              <a:latin typeface="Comic Sans MS" panose="030F0702030302020204" pitchFamily="66" charset="0"/>
            </a:endParaRPr>
          </a:p>
          <a:p>
            <a:pPr algn="ctr"/>
            <a:endParaRPr lang="en-GB" sz="2400" dirty="0">
              <a:latin typeface="Comic Sans MS" panose="030F0702030302020204" pitchFamily="66" charset="0"/>
            </a:endParaRPr>
          </a:p>
          <a:p>
            <a:pPr algn="ctr"/>
            <a:r>
              <a:rPr lang="en-GB" sz="2400" dirty="0">
                <a:latin typeface="Comic Sans MS" panose="030F0702030302020204" pitchFamily="66" charset="0"/>
              </a:rPr>
              <a:t>Your work book.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Shape of the top of your desk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14341" name="Picture 5" descr="C:\Documents and Settings\Dave\Local Settings\Temporary Internet Files\Content.IE5\UC2M1K7U\MC90005449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119" y="2348880"/>
            <a:ext cx="1440160" cy="1962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2" name="Picture 6" descr="C:\Documents and Settings\Dave\Local Settings\Temporary Internet Files\Content.IE5\U3YEN3EO\MC90038938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2875366"/>
            <a:ext cx="1584176" cy="20733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desk1"/>
          <p:cNvSpPr>
            <a:spLocks noEditPoints="1" noChangeArrowheads="1"/>
          </p:cNvSpPr>
          <p:nvPr/>
        </p:nvSpPr>
        <p:spPr bwMode="auto">
          <a:xfrm>
            <a:off x="2295255" y="5402958"/>
            <a:ext cx="2376264" cy="904875"/>
          </a:xfrm>
          <a:custGeom>
            <a:avLst/>
            <a:gdLst>
              <a:gd name="T0" fmla="*/ 0 w 21600"/>
              <a:gd name="T1" fmla="*/ 0 h 21600"/>
              <a:gd name="T2" fmla="*/ 21600 w 21600"/>
              <a:gd name="T3" fmla="*/ 0 h 21600"/>
              <a:gd name="T4" fmla="*/ 21600 w 21600"/>
              <a:gd name="T5" fmla="*/ 21600 h 21600"/>
              <a:gd name="T6" fmla="*/ 0 w 21600"/>
              <a:gd name="T7" fmla="*/ 21600 h 21600"/>
              <a:gd name="T8" fmla="*/ 10800 w 21600"/>
              <a:gd name="T9" fmla="*/ 0 h 21600"/>
              <a:gd name="T10" fmla="*/ 21600 w 21600"/>
              <a:gd name="T11" fmla="*/ 10800 h 21600"/>
              <a:gd name="T12" fmla="*/ 10800 w 21600"/>
              <a:gd name="T13" fmla="*/ 21600 h 21600"/>
              <a:gd name="T14" fmla="*/ 0 w 21600"/>
              <a:gd name="T15" fmla="*/ 10800 h 21600"/>
              <a:gd name="T16" fmla="*/ 1000 w 21600"/>
              <a:gd name="T17" fmla="*/ 1000 h 21600"/>
              <a:gd name="T18" fmla="*/ 20600 w 21600"/>
              <a:gd name="T19" fmla="*/ 20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solidFill>
            <a:srgbClr val="99663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836758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What shape is this?</a:t>
            </a:r>
            <a:endParaRPr lang="en-GB" dirty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pPr marL="64008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How many angles and sides does this have?</a:t>
            </a:r>
          </a:p>
        </p:txBody>
      </p:sp>
      <p:sp>
        <p:nvSpPr>
          <p:cNvPr id="4" name="Regular Pentagon 3"/>
          <p:cNvSpPr/>
          <p:nvPr/>
        </p:nvSpPr>
        <p:spPr>
          <a:xfrm>
            <a:off x="3491880" y="1628800"/>
            <a:ext cx="2808312" cy="2520280"/>
          </a:xfrm>
          <a:prstGeom prst="pentagon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737938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A Pentagon</a:t>
            </a:r>
            <a:endParaRPr lang="en-GB" dirty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pPr marL="64008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5 angles </a:t>
            </a:r>
          </a:p>
          <a:p>
            <a:r>
              <a:rPr lang="en-GB" dirty="0">
                <a:latin typeface="Comic Sans MS" panose="030F0702030302020204" pitchFamily="66" charset="0"/>
              </a:rPr>
              <a:t>5 flat sides.</a:t>
            </a:r>
          </a:p>
        </p:txBody>
      </p:sp>
      <p:sp>
        <p:nvSpPr>
          <p:cNvPr id="4" name="Regular Pentagon 3"/>
          <p:cNvSpPr/>
          <p:nvPr/>
        </p:nvSpPr>
        <p:spPr>
          <a:xfrm>
            <a:off x="3491880" y="1628800"/>
            <a:ext cx="2808312" cy="2520280"/>
          </a:xfrm>
          <a:prstGeom prst="pentagon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142193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Everyday life </a:t>
            </a:r>
            <a:br>
              <a:rPr lang="en-GB" dirty="0"/>
            </a:br>
            <a:r>
              <a:rPr lang="en-GB" dirty="0"/>
              <a:t>5 sided, Hexagonal shapes.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400" dirty="0">
                <a:latin typeface="Comic Sans MS" panose="030F0702030302020204" pitchFamily="66" charset="0"/>
              </a:rPr>
              <a:t>A football is made up lots of pentagons.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pPr algn="r"/>
            <a:r>
              <a:rPr lang="en-GB" sz="2400" dirty="0">
                <a:latin typeface="Comic Sans MS" panose="030F0702030302020204" pitchFamily="66" charset="0"/>
              </a:rPr>
              <a:t>The Pentagon in America is a pentagon.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653136"/>
            <a:ext cx="2520280" cy="1854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1916832"/>
            <a:ext cx="1847434" cy="187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6988254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What shape is this</a:t>
            </a:r>
            <a:r>
              <a:rPr lang="en-GB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?</a:t>
            </a:r>
          </a:p>
        </p:txBody>
      </p:sp>
      <p:sp>
        <p:nvSpPr>
          <p:cNvPr id="4" name="Flowchart: Preparation 3"/>
          <p:cNvSpPr/>
          <p:nvPr/>
        </p:nvSpPr>
        <p:spPr>
          <a:xfrm>
            <a:off x="3347864" y="1916832"/>
            <a:ext cx="2808312" cy="2304256"/>
          </a:xfrm>
          <a:prstGeom prst="flowChartPreparat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How many angles and sides this shape have?</a:t>
            </a:r>
          </a:p>
        </p:txBody>
      </p:sp>
    </p:spTree>
    <p:extLst>
      <p:ext uri="{BB962C8B-B14F-4D97-AF65-F5344CB8AC3E}">
        <p14:creationId xmlns:p14="http://schemas.microsoft.com/office/powerpoint/2010/main" val="216950840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It is a Hexagon</a:t>
            </a:r>
            <a:endParaRPr lang="en-GB" dirty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6 straight sides.</a:t>
            </a:r>
          </a:p>
          <a:p>
            <a:r>
              <a:rPr lang="en-GB" dirty="0">
                <a:latin typeface="Comic Sans MS" panose="030F0702030302020204" pitchFamily="66" charset="0"/>
              </a:rPr>
              <a:t>6 corners.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4" name="Flowchart: Preparation 3"/>
          <p:cNvSpPr/>
          <p:nvPr/>
        </p:nvSpPr>
        <p:spPr>
          <a:xfrm>
            <a:off x="3347864" y="1916832"/>
            <a:ext cx="2808312" cy="2304256"/>
          </a:xfrm>
          <a:prstGeom prst="flowChartPreparat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702043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Everyday life </a:t>
            </a:r>
            <a:br>
              <a:rPr lang="en-GB" dirty="0"/>
            </a:br>
            <a:r>
              <a:rPr lang="en-GB" dirty="0"/>
              <a:t>6 sided Hexagonal shapes.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Bee hive cells are hexagonal.</a:t>
            </a:r>
          </a:p>
        </p:txBody>
      </p:sp>
      <p:pic>
        <p:nvPicPr>
          <p:cNvPr id="3074" name="Picture 2" descr="C:\Documents and Settings\Dave\Desktop\Beehive Bees TM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2636912"/>
            <a:ext cx="4428491" cy="2952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5706635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What shape is this</a:t>
            </a:r>
            <a:r>
              <a:rPr lang="en-GB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How many angles and sides does this shape have</a:t>
            </a:r>
            <a:r>
              <a:rPr lang="en-GB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?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1556792"/>
            <a:ext cx="2785492" cy="27854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7241352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It is a Heptagon</a:t>
            </a:r>
            <a:endParaRPr lang="en-GB" dirty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7 sides.</a:t>
            </a:r>
          </a:p>
          <a:p>
            <a:r>
              <a:rPr lang="en-GB" dirty="0">
                <a:latin typeface="Comic Sans MS" panose="030F0702030302020204" pitchFamily="66" charset="0"/>
              </a:rPr>
              <a:t>7 corners.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1556792"/>
            <a:ext cx="2786063" cy="2786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2775134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Everyday life </a:t>
            </a:r>
            <a:br>
              <a:rPr lang="en-GB" dirty="0"/>
            </a:br>
            <a:r>
              <a:rPr lang="en-GB" dirty="0"/>
              <a:t>7 sided Heptagonal shapes.</a:t>
            </a:r>
          </a:p>
        </p:txBody>
      </p:sp>
      <p:pic>
        <p:nvPicPr>
          <p:cNvPr id="2050" name="Picture 2" descr="Various PROOF 1982-2012 Fifty Pence 50p Coins ~ 1993 1994 1995 1996 1997 et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204864"/>
            <a:ext cx="2143125" cy="16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3933056"/>
            <a:ext cx="5095875" cy="257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788024" y="2204864"/>
            <a:ext cx="39604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50p and 20p coins we use today are curved heptagonal shapes.</a:t>
            </a:r>
          </a:p>
        </p:txBody>
      </p:sp>
    </p:spTree>
    <p:extLst>
      <p:ext uri="{BB962C8B-B14F-4D97-AF65-F5344CB8AC3E}">
        <p14:creationId xmlns:p14="http://schemas.microsoft.com/office/powerpoint/2010/main" val="338735281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What shape is this</a:t>
            </a:r>
            <a:r>
              <a:rPr lang="en-GB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How many angles and sides does this shape have</a:t>
            </a:r>
            <a:r>
              <a:rPr lang="en-GB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?</a:t>
            </a: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1412776"/>
            <a:ext cx="3109118" cy="3072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2977374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It is a Octagon</a:t>
            </a:r>
            <a:endParaRPr lang="en-GB" dirty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8 sides.</a:t>
            </a:r>
          </a:p>
          <a:p>
            <a:r>
              <a:rPr lang="en-GB" dirty="0">
                <a:latin typeface="Comic Sans MS" panose="030F0702030302020204" pitchFamily="66" charset="0"/>
              </a:rPr>
              <a:t>8 corners.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1525683"/>
            <a:ext cx="2749078" cy="2716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6927089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1844824"/>
            <a:ext cx="8229600" cy="1399032"/>
          </a:xfrm>
        </p:spPr>
        <p:txBody>
          <a:bodyPr>
            <a:noAutofit/>
          </a:bodyPr>
          <a:lstStyle/>
          <a:p>
            <a:pPr algn="ctr"/>
            <a:r>
              <a:rPr lang="en-GB" sz="5400" dirty="0">
                <a:latin typeface="Comic Sans MS" panose="030F0702030302020204" pitchFamily="66" charset="0"/>
              </a:rPr>
              <a:t>Can you think of any words that start with ‘Oct…..’</a:t>
            </a:r>
            <a:br>
              <a:rPr lang="en-GB" sz="5400" dirty="0">
                <a:latin typeface="Comic Sans MS" panose="030F0702030302020204" pitchFamily="66" charset="0"/>
              </a:rPr>
            </a:br>
            <a:r>
              <a:rPr lang="en-GB" sz="5400" dirty="0">
                <a:latin typeface="Comic Sans MS" panose="030F0702030302020204" pitchFamily="66" charset="0"/>
              </a:rPr>
              <a:t>that will help remind you that an octagon has</a:t>
            </a:r>
            <a:br>
              <a:rPr lang="en-GB" sz="5400" dirty="0">
                <a:latin typeface="Comic Sans MS" panose="030F0702030302020204" pitchFamily="66" charset="0"/>
              </a:rPr>
            </a:br>
            <a:r>
              <a:rPr lang="en-GB" sz="5400" dirty="0">
                <a:latin typeface="Comic Sans MS" panose="030F0702030302020204" pitchFamily="66" charset="0"/>
              </a:rPr>
              <a:t>8 sides?</a:t>
            </a:r>
          </a:p>
        </p:txBody>
      </p:sp>
    </p:spTree>
    <p:extLst>
      <p:ext uri="{BB962C8B-B14F-4D97-AF65-F5344CB8AC3E}">
        <p14:creationId xmlns:p14="http://schemas.microsoft.com/office/powerpoint/2010/main" val="14002544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Octopus</a:t>
            </a:r>
            <a:br>
              <a:rPr lang="en-GB" dirty="0"/>
            </a:b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r>
              <a:rPr lang="en-GB" sz="4800" dirty="0">
                <a:latin typeface="Comic Sans MS" panose="030F0702030302020204" pitchFamily="66" charset="0"/>
              </a:rPr>
              <a:t>An Octopus has ‘8’ legs.</a:t>
            </a:r>
          </a:p>
          <a:p>
            <a:pPr algn="ctr"/>
            <a:endParaRPr lang="en-GB" sz="4800" dirty="0"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latin typeface="Comic Sans MS" panose="030F0702030302020204" pitchFamily="66" charset="0"/>
            </a:endParaRPr>
          </a:p>
          <a:p>
            <a:endParaRPr lang="en-GB" dirty="0"/>
          </a:p>
        </p:txBody>
      </p:sp>
      <p:pic>
        <p:nvPicPr>
          <p:cNvPr id="10242" name="Picture 2" descr="C:\Documents and Settings\Dave\Local Settings\Temporary Internet Files\Content.IE5\ZBLIDXN9\MC90013508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3035980"/>
            <a:ext cx="3888432" cy="30318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7180060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Everyday life </a:t>
            </a:r>
            <a:br>
              <a:rPr lang="en-GB" dirty="0"/>
            </a:br>
            <a:r>
              <a:rPr lang="en-GB" dirty="0"/>
              <a:t>6 sided Octagonal shapes.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788024" y="2204864"/>
            <a:ext cx="39604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The ‘STOP’ road sign has 8 sides and is a hexagon shape.</a:t>
            </a: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3140968"/>
            <a:ext cx="2857500" cy="285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6164100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What shape is this</a:t>
            </a:r>
            <a:r>
              <a:rPr lang="en-GB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How many angles and sides does this shape have</a:t>
            </a:r>
            <a:r>
              <a:rPr lang="en-GB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?</a:t>
            </a: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1772815"/>
            <a:ext cx="2520280" cy="25090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5117348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It is a Nonagon</a:t>
            </a:r>
            <a:endParaRPr lang="en-GB" dirty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9 sides.</a:t>
            </a:r>
          </a:p>
          <a:p>
            <a:r>
              <a:rPr lang="en-GB" dirty="0">
                <a:latin typeface="Comic Sans MS" panose="030F0702030302020204" pitchFamily="66" charset="0"/>
              </a:rPr>
              <a:t>9 corners.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4" name="AutoShape 2" descr="data:image/jpeg;base64,/9j/4AAQSkZJRgABAQAAAQABAAD/2wCEAAkGBhQGEBEIBxEVFRQTGBMaGBEVGBUXGxUXHhUZFhUcGBYYHCYfFyMvGxUXIjsiIyc1LiwsFx4xNTIqNTIuLCoBCQoKDgwOGg8PGjAkHyMqLDQvNTQ1MCw0MCw0Ly0sLCwsLCwsLCorLTQsMCopLC0uNTQsLTIsMCw0LDUtMCwsKv/AABEIAOAA4QMBIgACEQEDEQH/xAAbAAEBAQEBAQEBAAAAAAAAAAAABgcFBAMCAf/EAEUQAAIBAgQDAwYLBQYHAAAAAAABAgMEBQYRIRIxQQdRcRMVImGBkRQXMkJDVWJygqGjFiNSorEzU5KTsvEkNESztMHC/8QAGwEBAAIDAQEAAAAAAAAAAAAAAAQGAwUHAQL/xAAyEQACAQICBwYFBQEAAAAAAAAAAQIDBBEhBQYSMVFhoRMUQXGR0SJTscHwFkJSgeEy/9oADAMBAAIRAxEAPwDcQAAAAAAAAAAAADn4xj9vgEPL4tXp0o985KOv3Vzl4IA6AMvxDtxp3k3Z5Os617U/iUZQgvW9nLTxS8Tm1cKxvOO+PXkbKi/oLb5Wnc5Rf9ZvwItxeULZY1ppfnDefUYuW5Gh5hz5Y5WT873VOEl9EnxT/wAuOsl4taENW7X7vMjdLI2GzmuXwm49GC6ck1H3z9h6cC7LLDA9KnkfLVP7yu/KPXnrw6cC92vrK1LhSjHZLku5eorN1rTTjlbwx5vJem99CRG2f7iGo9qOJZXSWc8Nc6a53Nto0l3ySbh+cSyy52m4fmjSGH3UFN6fuan7uevcoy+V+Fs9HImce7OLDMWsru3jGb+lpfu5a9709GX4kz5tdaYPK4hhzWfR59WJWz/azRwY5Syri2T98p4j5ekuVrdb7Lkot6pexxPdadtU8GkrbPGH1baT0Xlqac6b72k+n3ZSLNbX1vdLGjNP6+m8jyhKO9Gqg5GBZttMzR8pg1zTq98Yv0l96D0lH2o65MPkAAAAAAAAAAAAAAAAAAAAAA8+IX8MLpVL28ko06cZSlJ9Ipasyhdo2LZ2XFlCzhb0G2ld3DUm9NtYprh590Zbox1KsKUdqo0lxeR6k3uNZuruFjB17ucYQjznOSjFeMnsiCxztwscPl8Fwnyl5WeyhQi3FvouNrf8KkcCl2Uyxiau86X1a7mt/JqThTj3pa76fdUSxwjALfAI+SwmhTpLq4Ld/ek/Sl7WV261ltaWVLGb9F6v2M8beT35EjVxbHs4/wBjGnhtCXV71WvbrJP2QPphnZDa0p/DMdqVb2s9G51pPhb+6nq/xSZdAq91rDeV8ovYXL33+mBIjQiuZ8bSzhh8Fb2dONOC5QhFRS9i2PsAaGUnJ4yeLM+4AA8AAAAPxWoxuIulWipRfOMkmn4p7M/YPU2nigRWMdklliMvhFjGdrVW6qW74Un0fA9l+HQ8tHz9k7/k61PEaMfmVdqunXdtSb/FLwL8G8tdP3lvk5bS559d5hlQhIlsI7c7Wc1Z5lo1rGt1VWMpR1+8kpL2x09ZoGHYpSxeCucOqwqwfz6coyXvTJ7EcKo4xDyGJUoVY/wzipaeGvLxRF3fZHStZ/Dcq3Veyq/YlKUfDTVS0/E16i0Wus1tVyrJwfqumfQjSt5Ldma+DH/2wxvJMXPHrenfUILWVek+GcYrm5cK5JdXDxZpmWcw0s1WtLFrB+hVWuj5xktpRl6000WOlWp1o7dOSa5ZmBprJnUABlPAAAAAAAAAAAcbN+ZqeUbOti13uqa9GH8c3tCK8Xp4LV9ACA7WMVnmi6t8hYTLTyjjUupr5lNelFP2enp1fk11LCxsoYbSp2dpHhhTjGMY90UtF4+JHdmGA1KNKrmPGN7q+flJN8402+KK9WvytO7gXQuDnGsWkO8V+xg/hh1l4+m71J9CGysX4gAFZJAAAAAAAAAAAAAAAAAAAAAB/JRU04ySafNPdNddUQGS7l9m+L1Ms3Das75+UtpPlCo9uDX16cHfqqb6mgEv2iZVeabNwtdrii/KUZLZ8a5xT6cSWniovob/AEDpDulxszfwzyfJ+D/OJgrQ2o48DSQSXZlnJZ0sIXNZ/v6f7uvHk1US+Vp0Ulv4troVp0414AAAAAAAAAMczTcfGZjMcDpPWyw58Vd9KlXXTh9e/oeCqssu1LOf7H2Mp2r/AOIrvydCK3fG+ckuvCnr4uK6nL7P8q/slZQtqu9ap6daXNuo1y16qK28dX1NNpnSHcrduP8A1LJe/wDX1wMtKG3IpNNNkADlZsgAAAAAAAAAAAAAAAAAAAAAAAAAADOb6v8AFjjMMbhtZYg+Culyp1efHp03fH4OqkbMnxboi8zZfhme1q4XdbKotpc+Ca3hJeD961XU53Y5mid5QqZaxja6sHwNPnKknwwfr0+Tr3cD6nTdA6Q73b7En8UMnzXg/szX1obMuRowALAYAAAAfmc1TTnNpJbtvZJddWfozXtkzJNU6OUsF3ub98L0+ZRb0k33J6Na/wAMZnjaSxYOFgtZ9pWMVMy1tXaWT8naxfKU1vx6d+/H3rWmuhoxzsvYHDLdtSwyz+TTjpxdZS5yk/W5Nv26HROU6Xv3e3Dmv+VkvLj/AHvNlShsRAANSZQAAAAAAAAAAAAAAAAAAAAAAAAAAAZ5n+3nlK7t89YVFt03GncwX0lJ+im/Z6Or5Pyb6GhnxvbOGIU52l1HihUjKMo98WtGjYaNvZWVxGqt25814+5jqQ244Hew3EIYtRp31lLip1YxlGS6xa1Xh4HpMm7KcUnlS7uMh4rJtRcqlrN/PpvWUor2ay0XJqojWTrcJxnFSi8U9xrHkAAfQPHi+K08EoVcRvpcNOlGUpP1JdO99EuraMp7OrOpmO4uM84xHSdw5RoQf0dFejt7Eop/Zk+p9+1DEJZyv6GRMOk1CPDVu5rpBaSjH3NPucp0+4tra2jZwhbW0VGEEoxiuUYpaJL2IqusmkOxo93g/inv5R/3d6kmhDF7T8D6AA54TgAAAAAAAAAAAAAAAAAAAAAAAAAAAAAAAACI7T8AndUaeYMH2urF+UjJc5U0+Ka066acWndxLqX2TszwzhZUcWtduNelD+Cotpxfg/emn1PhzM9yzX+LTGpYLPayxJ8VHup1tdOFd274PCVNvkX3VnSG3B2s3ms4+Xiv6+/IhXEMHtI2MDUFwIpkmOQ8z5spVVyvLVpv7UVLb9GHvLoi+2SPm29wXHI7KncOnN98ZOD0/wAKqe8tGtNiga1UsK8KnGOHo/8ASbbPJoAAqJKAAAAAAAAAAAAAAAAAAAAAAAAAAAAAAAAABA49DzxmTCMO6UI1Kz9T9KS19tGHvL4h8mw87ZnxG9e8bajClH1SfAn+cavvLPqxS2rtz/jF9cF7ke4eEcDWNAf0HRiAZ1284f8ADMHqV486FSjUX+Lyb/7n5HZwm985W9C9j9LTpz2+1BS/9nuz3h3nbDL6001cqFXRfaUXKH80USHZXf8AnDCLScnq4RlTf4JyjH+XhKnrTS2reFThL6r/ABEm2fxNFYADnxOAAAAAAAAAAAAAAAAAAAAAAAAAAAAAAAAAHLnyIzsKh8OWKY7L/qbqWnhHWe3+d+R380X/AJssbu8i9HCjVaf2uB8P56Hy7FMO83YLatrer5So/wAVR8P8qiXrVSlhCpU4tL0zf1RDuXmkXQALmRD+Tippxluns16upjnY7/wFO/wSb3tbqovY1w/1pP3myGQYHHzRmXFsPW0a8KdZet+jJ/nVmabTlLtLGouGD9Hj9DLReE0XwAOVmyAAAAAAAAAAAAAAAAAAAAAAAAAAAAAAAAAIntjvvgeE1qa51ZUqa/xqb/KDXtNFy1h3miytbD+6o0oe2MEn+aZl3alDzpc4PgXNV7qMpL7MXGP9KkzYzpurtLYsYv8Ak2+uH2NfXeMwACwGAGTZ1h5qzNhl8to3NGdKXrkuNL/XT9yNZMs7d4fAYYZjq5211HfuUtJ/1oow16fa0pU+Ka9Vgep4PEsgPAHGNxtgAAAAAAAAAAAAAAAAAAAAAAAAAAAAAAAACDqQ875rs6HONpbzm19pqej9W9Sn7ka6ZR2aQ86Y9jWLf3fBQT8Hwv8A8dGrnYbCl2VrThwivXDM1U3jJsAAmHyCG7acO84YLd6LV0/J1F6uGpHi/lci5PHjGGRxq3r4bcaqFanOnJrmlKLi2teu4BK5UvvOdjaXbernRpNv7XAlL80zqmZYfiVx2R1IYFmhcdlJtUL2EXpDVuTU0t+rbjzW+nEjSqNaNzGNahJSjJJxlFpqSfJprZo5TpfR9W0rycl8Mm2n4eXmbKlNSR+wAagygAAAAAAAAAAAAAAAAAAAAAAAAAAA/NWqqEZVZ8opt+CWr/ofpvTdmdY9mqtnerPK2Rkp8Sca96/7OnB6xkoy964uvzU+ZsdHaPq3tVRgslvfgl+bjHUmoLM6/YDbudhc4pW+Vc3NWWvekor/AFOZp5xcnZZjk+yoYNQk5qkpazaS4pSk5yenTeT27tDtHXDWAAAAAAHkxXCaWOUZ2GJ041Kc1pKEuT8OqfVNboyC9w267GajrWqndYVKWso852zb5+rx+TLrwvRm1H5q0lWi6dVJxkmnFrVNPZpp80Yq1GnXg6dRYpnqbTxRKYRi9LHaMb7DainTnykuj6prnFruZ7CCzHkS47P608w5ETnQe9fDt2tOrprm+vL0o9NVqlRZUzfQzhR+FYdL0lpx0ZfLpvua6ruktn46pc30toSpZPtKedPqvP3J9Ksp5PedsAFfM4AAAAAAAAAAAAAAAAAAAAAPld3cLCnO6u5xhCCblOT0UV62ePHswUctUZX2KVFCC5dZTl0jCPzn/u9FuROE5euu1+pHEse4rfDYvWlbJtSr90pPu+13bR6yN5orQ9W+ltPKHi+PJfmC6GGpVUPM/Eru67X6ssOwLit8Ni+GrdSWkq3fGK/+fbLpE1bLWWLfKdCOH4RTUILm+cpy6ynL5z/2Wi2PbYWFPDKcLOxhGFOC0jCK0UV6keg6Tb21K2pqnSWCRAlJyeLAAJB8gAAAAAAAAAzXO/ZjPyzzLkiSoXkdXKktFC46yTT2Un6/Rl10e5pQPGlJYPcDM8mZ9hmZysL6DoXlLVVLaeqeq+U4cW7XfF7r1rcqzl5/7NKWcEr6zl5C9p6Oncx1WrXyVU03a7mt49NeTmMsZ7qWtf8AZrOsfI3kdFGo9FCuuUWmtk33r0Zep7FE0vq+6eNa1WK8Y8PLly3/AGm0q+OUi7ABTiUAAAAAAAAAAAAAAACezhnajk6mp3Xp1Z/2dvF+lUfJfdjr87Tw1exz845+WDTWC4HD4RfVNFGjFcSptrVOpp1034e7d6Ln78h9mHmqp+0GaZ/CL+fpcUt40fVDo5Llqtlyjot3a9EaAlXwrXCwh4Lxfsur6karXwyicrK3Z1XzXWjmTtCWr50bB/Ipx5rykfd6L3fzteRq8Y8O0fcf0HQIQjCKjFYJEHHEAA+gAAAAAAAAAAAAAAACfzlki3zvQ+CYnH0lr5OtHTjpy74vqu+L2fuaoAAYvYZjuuzitDAM76zoS2oYgtWnHoqj57bc/Sj9qOjWi06iqpVKbTTSakmmmnummuaOpjeB0cxUJ4fitNVKc+cX0fRp84td63RmlDsixDBuK1wDGJU7dNunTnBycU99Oenu0T56LUrGk9Xqd1PtKL2ZPfwfPk/qSKddxWDLkEV8W+M/Xn6Y+LfGfrz9M1H6UrfMXUy95XAtQRXxb4z9efpj4t8Z+vP0x+lK3zF1HeVwLUEV8W+M/Xn6Y+LfGfrz9MfpSt8xdR3lcC1BFfFvjP15+mPi3xn68/TH6UrfMXUd5XAtSAx7OtfMFd5ayFFVKz2qXf0dCPKTUuWv2vZHV8vtcdleK4hF2t9jbdOe01GDTcfnLZrp0136mg5Uyjb5NoKwwiGi2cpvedSX8U5dX+S6JGz0dq5C3n2ldqTW5eHm+JjqV3JYI5eQuzqhkiDqJ+Vuan9rdS+VJvdqOvyY6+18230rQC1kYAAAAAAAAAAAA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1772813"/>
            <a:ext cx="2664296" cy="2652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2692106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What shape is this</a:t>
            </a:r>
            <a:r>
              <a:rPr lang="en-GB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How many angles and sides does this shape have</a:t>
            </a:r>
            <a:r>
              <a:rPr lang="en-GB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?</a:t>
            </a:r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3937" y="1556792"/>
            <a:ext cx="2957513" cy="2951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7838141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It is a decagon</a:t>
            </a:r>
            <a:endParaRPr lang="en-GB" dirty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10 sides.</a:t>
            </a:r>
          </a:p>
          <a:p>
            <a:r>
              <a:rPr lang="en-GB" dirty="0">
                <a:latin typeface="Comic Sans MS" panose="030F0702030302020204" pitchFamily="66" charset="0"/>
              </a:rPr>
              <a:t>10 corners.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4" name="AutoShape 2" descr="data:image/jpeg;base64,/9j/4AAQSkZJRgABAQAAAQABAAD/2wCEAAkGBhQGEBEIBxEVFRQTGBMaGBEVGBUXGxUXHhUZFhUcGBYYHCYfFyMvGxUXIjsiIyc1LiwsFx4xNTIqNTIuLCoBCQoKDgwOGg8PGjAkHyMqLDQvNTQ1MCw0MCw0Ly0sLCwsLCwsLCorLTQsMCopLC0uNTQsLTIsMCw0LDUtMCwsKv/AABEIAOAA4QMBIgACEQEDEQH/xAAbAAEBAQEBAQEBAAAAAAAAAAAABgcFBAMCAf/EAEUQAAIBAgQDAwYLBQYHAAAAAAABAgMEBQYRIRIxQQdRcRMVImGBkRQXMkJDVWJygqGjFiNSorEzU5KTsvEkNESztMHC/8QAGwEBAAIDAQEAAAAAAAAAAAAAAAQGAwUHAQL/xAAyEQACAQICBwYFBQEAAAAAAAAAAQIDBBEhBQYSMVFhoRMUQXGR0SJTscHwFkJSgeEy/9oADAMBAAIRAxEAPwDcQAAAAAAAAAAAADn4xj9vgEPL4tXp0o985KOv3Vzl4IA6AMvxDtxp3k3Z5Os617U/iUZQgvW9nLTxS8Tm1cKxvOO+PXkbKi/oLb5Wnc5Rf9ZvwItxeULZY1ppfnDefUYuW5Gh5hz5Y5WT873VOEl9EnxT/wAuOsl4taENW7X7vMjdLI2GzmuXwm49GC6ck1H3z9h6cC7LLDA9KnkfLVP7yu/KPXnrw6cC92vrK1LhSjHZLku5eorN1rTTjlbwx5vJem99CRG2f7iGo9qOJZXSWc8Nc6a53Nto0l3ySbh+cSyy52m4fmjSGH3UFN6fuan7uevcoy+V+Fs9HImce7OLDMWsru3jGb+lpfu5a9709GX4kz5tdaYPK4hhzWfR59WJWz/azRwY5Syri2T98p4j5ekuVrdb7Lkot6pexxPdadtU8GkrbPGH1baT0Xlqac6b72k+n3ZSLNbX1vdLGjNP6+m8jyhKO9Gqg5GBZttMzR8pg1zTq98Yv0l96D0lH2o65MPkAAAAAAAAAAAAAAAAAAAAAA8+IX8MLpVL28ko06cZSlJ9Ipasyhdo2LZ2XFlCzhb0G2ld3DUm9NtYprh590Zbox1KsKUdqo0lxeR6k3uNZuruFjB17ucYQjznOSjFeMnsiCxztwscPl8Fwnyl5WeyhQi3FvouNrf8KkcCl2Uyxiau86X1a7mt/JqThTj3pa76fdUSxwjALfAI+SwmhTpLq4Ld/ek/Sl7WV261ltaWVLGb9F6v2M8beT35EjVxbHs4/wBjGnhtCXV71WvbrJP2QPphnZDa0p/DMdqVb2s9G51pPhb+6nq/xSZdAq91rDeV8ovYXL33+mBIjQiuZ8bSzhh8Fb2dONOC5QhFRS9i2PsAaGUnJ4yeLM+4AA8AAAAPxWoxuIulWipRfOMkmn4p7M/YPU2nigRWMdklliMvhFjGdrVW6qW74Un0fA9l+HQ8tHz9k7/k61PEaMfmVdqunXdtSb/FLwL8G8tdP3lvk5bS559d5hlQhIlsI7c7Wc1Z5lo1rGt1VWMpR1+8kpL2x09ZoGHYpSxeCucOqwqwfz6coyXvTJ7EcKo4xDyGJUoVY/wzipaeGvLxRF3fZHStZ/Dcq3Veyq/YlKUfDTVS0/E16i0Wus1tVyrJwfqumfQjSt5Ldma+DH/2wxvJMXPHrenfUILWVek+GcYrm5cK5JdXDxZpmWcw0s1WtLFrB+hVWuj5xktpRl6000WOlWp1o7dOSa5ZmBprJnUABlPAAAAAAAAAAAcbN+ZqeUbOti13uqa9GH8c3tCK8Xp4LV9ACA7WMVnmi6t8hYTLTyjjUupr5lNelFP2enp1fk11LCxsoYbSp2dpHhhTjGMY90UtF4+JHdmGA1KNKrmPGN7q+flJN8402+KK9WvytO7gXQuDnGsWkO8V+xg/hh1l4+m71J9CGysX4gAFZJAAAAAAAAAAAAAAAAAAAAAB/JRU04ySafNPdNddUQGS7l9m+L1Ms3Das75+UtpPlCo9uDX16cHfqqb6mgEv2iZVeabNwtdrii/KUZLZ8a5xT6cSWniovob/AEDpDulxszfwzyfJ+D/OJgrQ2o48DSQSXZlnJZ0sIXNZ/v6f7uvHk1US+Vp0Ulv4troVp0414AAAAAAAAAMczTcfGZjMcDpPWyw58Vd9KlXXTh9e/oeCqssu1LOf7H2Mp2r/AOIrvydCK3fG+ckuvCnr4uK6nL7P8q/slZQtqu9ap6daXNuo1y16qK28dX1NNpnSHcrduP8A1LJe/wDX1wMtKG3IpNNNkADlZsgAAAAAAAAAAAAAAAAAAAAAAAAAADOb6v8AFjjMMbhtZYg+Culyp1efHp03fH4OqkbMnxboi8zZfhme1q4XdbKotpc+Ca3hJeD961XU53Y5mid5QqZaxja6sHwNPnKknwwfr0+Tr3cD6nTdA6Q73b7En8UMnzXg/szX1obMuRowALAYAAAAfmc1TTnNpJbtvZJddWfozXtkzJNU6OUsF3ub98L0+ZRb0k33J6Na/wAMZnjaSxYOFgtZ9pWMVMy1tXaWT8naxfKU1vx6d+/H3rWmuhoxzsvYHDLdtSwyz+TTjpxdZS5yk/W5Nv26HROU6Xv3e3Dmv+VkvLj/AHvNlShsRAANSZQAAAAAAAAAAAAAAAAAAAAAAAAAAAZ5n+3nlK7t89YVFt03GncwX0lJ+im/Z6Or5Pyb6GhnxvbOGIU52l1HihUjKMo98WtGjYaNvZWVxGqt25814+5jqQ244Hew3EIYtRp31lLip1YxlGS6xa1Xh4HpMm7KcUnlS7uMh4rJtRcqlrN/PpvWUor2ay0XJqojWTrcJxnFSi8U9xrHkAAfQPHi+K08EoVcRvpcNOlGUpP1JdO99EuraMp7OrOpmO4uM84xHSdw5RoQf0dFejt7Eop/Zk+p9+1DEJZyv6GRMOk1CPDVu5rpBaSjH3NPucp0+4tra2jZwhbW0VGEEoxiuUYpaJL2IqusmkOxo93g/inv5R/3d6kmhDF7T8D6AA54TgAAAAAAAAAAAAAAAAAAAAAAAAAAAAAAAACI7T8AndUaeYMH2urF+UjJc5U0+Ka066acWndxLqX2TszwzhZUcWtduNelD+Cotpxfg/emn1PhzM9yzX+LTGpYLPayxJ8VHup1tdOFd274PCVNvkX3VnSG3B2s3ms4+Xiv6+/IhXEMHtI2MDUFwIpkmOQ8z5spVVyvLVpv7UVLb9GHvLoi+2SPm29wXHI7KncOnN98ZOD0/wAKqe8tGtNiga1UsK8KnGOHo/8ASbbPJoAAqJKAAAAAAAAAAAAAAAAAAAAAAAAAAAAAAAAABA49DzxmTCMO6UI1Kz9T9KS19tGHvL4h8mw87ZnxG9e8bajClH1SfAn+cavvLPqxS2rtz/jF9cF7ke4eEcDWNAf0HRiAZ1284f8ADMHqV486FSjUX+Lyb/7n5HZwm985W9C9j9LTpz2+1BS/9nuz3h3nbDL6001cqFXRfaUXKH80USHZXf8AnDCLScnq4RlTf4JyjH+XhKnrTS2reFThL6r/ABEm2fxNFYADnxOAAAAAAAAAAAAAAAAAAAAAAAAAAAAAAAAAHLnyIzsKh8OWKY7L/qbqWnhHWe3+d+R380X/AJssbu8i9HCjVaf2uB8P56Hy7FMO83YLatrer5So/wAVR8P8qiXrVSlhCpU4tL0zf1RDuXmkXQALmRD+Tippxluns16upjnY7/wFO/wSb3tbqovY1w/1pP3myGQYHHzRmXFsPW0a8KdZet+jJ/nVmabTlLtLGouGD9Hj9DLReE0XwAOVmyAAAAAAAAAAAAAAAAAAAAAAAAAAAAAAAAAIntjvvgeE1qa51ZUqa/xqb/KDXtNFy1h3miytbD+6o0oe2MEn+aZl3alDzpc4PgXNV7qMpL7MXGP9KkzYzpurtLYsYv8Ak2+uH2NfXeMwACwGAGTZ1h5qzNhl8to3NGdKXrkuNL/XT9yNZMs7d4fAYYZjq5211HfuUtJ/1oow16fa0pU+Ka9Vgep4PEsgPAHGNxtgAAAAAAAAAAAAAAAAAAAAAAAAAAAAAAAACDqQ875rs6HONpbzm19pqej9W9Sn7ka6ZR2aQ86Y9jWLf3fBQT8Hwv8A8dGrnYbCl2VrThwivXDM1U3jJsAAmHyCG7acO84YLd6LV0/J1F6uGpHi/lci5PHjGGRxq3r4bcaqFanOnJrmlKLi2teu4BK5UvvOdjaXbernRpNv7XAlL80zqmZYfiVx2R1IYFmhcdlJtUL2EXpDVuTU0t+rbjzW+nEjSqNaNzGNahJSjJJxlFpqSfJprZo5TpfR9W0rycl8Mm2n4eXmbKlNSR+wAagygAAAAAAAAAAAAAAAAAAAAAAAAAAA/NWqqEZVZ8opt+CWr/ofpvTdmdY9mqtnerPK2Rkp8Sca96/7OnB6xkoy964uvzU+ZsdHaPq3tVRgslvfgl+bjHUmoLM6/YDbudhc4pW+Vc3NWWvekor/AFOZp5xcnZZjk+yoYNQk5qkpazaS4pSk5yenTeT27tDtHXDWAAAAAAHkxXCaWOUZ2GJ041Kc1pKEuT8OqfVNboyC9w267GajrWqndYVKWso852zb5+rx+TLrwvRm1H5q0lWi6dVJxkmnFrVNPZpp80Yq1GnXg6dRYpnqbTxRKYRi9LHaMb7DainTnykuj6prnFruZ7CCzHkS47P608w5ETnQe9fDt2tOrprm+vL0o9NVqlRZUzfQzhR+FYdL0lpx0ZfLpvua6ruktn46pc30toSpZPtKedPqvP3J9Ksp5PedsAFfM4AAAAAAAAAAAAAAAAAAAAAPld3cLCnO6u5xhCCblOT0UV62ePHswUctUZX2KVFCC5dZTl0jCPzn/u9FuROE5euu1+pHEse4rfDYvWlbJtSr90pPu+13bR6yN5orQ9W+ltPKHi+PJfmC6GGpVUPM/Eru67X6ssOwLit8Ni+GrdSWkq3fGK/+fbLpE1bLWWLfKdCOH4RTUILm+cpy6ynL5z/2Wi2PbYWFPDKcLOxhGFOC0jCK0UV6keg6Tb21K2pqnSWCRAlJyeLAAJB8gAAAAAAAAAzXO/ZjPyzzLkiSoXkdXKktFC46yTT2Un6/Rl10e5pQPGlJYPcDM8mZ9hmZysL6DoXlLVVLaeqeq+U4cW7XfF7r1rcqzl5/7NKWcEr6zl5C9p6Oncx1WrXyVU03a7mt49NeTmMsZ7qWtf8AZrOsfI3kdFGo9FCuuUWmtk33r0Zep7FE0vq+6eNa1WK8Y8PLly3/AGm0q+OUi7ABTiUAAAAAAAAAAAAAAACezhnajk6mp3Xp1Z/2dvF+lUfJfdjr87Tw1exz845+WDTWC4HD4RfVNFGjFcSptrVOpp1034e7d6Ln78h9mHmqp+0GaZ/CL+fpcUt40fVDo5Llqtlyjot3a9EaAlXwrXCwh4Lxfsur6karXwyicrK3Z1XzXWjmTtCWr50bB/Ipx5rykfd6L3fzteRq8Y8O0fcf0HQIQjCKjFYJEHHEAA+gAAAAAAAAAAAAAAACfzlki3zvQ+CYnH0lr5OtHTjpy74vqu+L2fuaoAAYvYZjuuzitDAM76zoS2oYgtWnHoqj57bc/Sj9qOjWi06iqpVKbTTSakmmmnummuaOpjeB0cxUJ4fitNVKc+cX0fRp84td63RmlDsixDBuK1wDGJU7dNunTnBycU99Oenu0T56LUrGk9Xqd1PtKL2ZPfwfPk/qSKddxWDLkEV8W+M/Xn6Y+LfGfrz9M1H6UrfMXUy95XAtQRXxb4z9efpj4t8Z+vP0x+lK3zF1HeVwLUEV8W+M/Xn6Y+LfGfrz9MfpSt8xdR3lcC1BFfFvjP15+mPi3xn68/TH6UrfMXUd5XAtSAx7OtfMFd5ayFFVKz2qXf0dCPKTUuWv2vZHV8vtcdleK4hF2t9jbdOe01GDTcfnLZrp0136mg5Uyjb5NoKwwiGi2cpvedSX8U5dX+S6JGz0dq5C3n2ldqTW5eHm+JjqV3JYI5eQuzqhkiDqJ+Vuan9rdS+VJvdqOvyY6+18230rQC1kYAAAAAAAAAAAA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1412776"/>
            <a:ext cx="2952328" cy="2952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7027267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55576" y="2852936"/>
            <a:ext cx="8062912" cy="1470025"/>
          </a:xfrm>
        </p:spPr>
        <p:txBody>
          <a:bodyPr>
            <a:noAutofit/>
          </a:bodyPr>
          <a:lstStyle/>
          <a:p>
            <a:pPr algn="ctr"/>
            <a:br>
              <a:rPr lang="en-GB" sz="8000" dirty="0">
                <a:latin typeface="Comic Sans MS" panose="030F0702030302020204" pitchFamily="66" charset="0"/>
              </a:rPr>
            </a:br>
            <a:br>
              <a:rPr lang="en-GB" sz="8000" dirty="0">
                <a:latin typeface="Comic Sans MS" panose="030F0702030302020204" pitchFamily="66" charset="0"/>
              </a:rPr>
            </a:br>
            <a:r>
              <a:rPr lang="en-GB" sz="8000" dirty="0">
                <a:latin typeface="Comic Sans MS" panose="030F0702030302020204" pitchFamily="66" charset="0"/>
              </a:rPr>
              <a:t>What is a </a:t>
            </a:r>
            <a:br>
              <a:rPr lang="en-GB" sz="8000" dirty="0">
                <a:latin typeface="Comic Sans MS" panose="030F0702030302020204" pitchFamily="66" charset="0"/>
              </a:rPr>
            </a:br>
            <a:r>
              <a:rPr lang="en-GB" sz="8000" dirty="0">
                <a:latin typeface="Comic Sans MS" panose="030F0702030302020204" pitchFamily="66" charset="0"/>
              </a:rPr>
              <a:t>Quadrilateral shape?</a:t>
            </a:r>
          </a:p>
        </p:txBody>
      </p:sp>
    </p:spTree>
    <p:extLst>
      <p:ext uri="{BB962C8B-B14F-4D97-AF65-F5344CB8AC3E}">
        <p14:creationId xmlns:p14="http://schemas.microsoft.com/office/powerpoint/2010/main" val="80773594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1628800"/>
            <a:ext cx="8229600" cy="1399032"/>
          </a:xfrm>
        </p:spPr>
        <p:txBody>
          <a:bodyPr>
            <a:noAutofit/>
          </a:bodyPr>
          <a:lstStyle/>
          <a:p>
            <a:pPr algn="ctr"/>
            <a:r>
              <a:rPr lang="en-GB" sz="6600" dirty="0">
                <a:latin typeface="Comic Sans MS" panose="030F0702030302020204" pitchFamily="66" charset="0"/>
              </a:rPr>
              <a:t>A quadrilateral shape </a:t>
            </a:r>
            <a:br>
              <a:rPr lang="en-GB" sz="6600" dirty="0">
                <a:latin typeface="Comic Sans MS" panose="030F0702030302020204" pitchFamily="66" charset="0"/>
              </a:rPr>
            </a:br>
            <a:r>
              <a:rPr lang="en-GB" sz="6600" dirty="0">
                <a:latin typeface="Comic Sans MS" panose="030F0702030302020204" pitchFamily="66" charset="0"/>
              </a:rPr>
              <a:t>has 4 sides.</a:t>
            </a:r>
          </a:p>
        </p:txBody>
      </p:sp>
    </p:spTree>
    <p:extLst>
      <p:ext uri="{BB962C8B-B14F-4D97-AF65-F5344CB8AC3E}">
        <p14:creationId xmlns:p14="http://schemas.microsoft.com/office/powerpoint/2010/main" val="335489459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lowchart: Data 1"/>
          <p:cNvSpPr/>
          <p:nvPr/>
        </p:nvSpPr>
        <p:spPr>
          <a:xfrm>
            <a:off x="5024300" y="692696"/>
            <a:ext cx="3592488" cy="1368152"/>
          </a:xfrm>
          <a:prstGeom prst="flowChartInputOutput">
            <a:avLst/>
          </a:prstGeom>
          <a:solidFill>
            <a:srgbClr val="FFFF00"/>
          </a:soli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990" y="4437112"/>
            <a:ext cx="3891798" cy="20924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53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949" y="3382202"/>
            <a:ext cx="2730904" cy="25799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636068" y="2276872"/>
            <a:ext cx="8229600" cy="1399032"/>
          </a:xfrm>
          <a:prstGeom prst="rect">
            <a:avLst/>
          </a:prstGeom>
        </p:spPr>
        <p:txBody>
          <a:bodyPr>
            <a:noAutofit/>
          </a:bodyPr>
          <a:lstStyle>
            <a:lvl1pPr marL="484632" algn="l" rtl="0" eaLnBrk="1" latinLnBrk="0" hangingPunct="1">
              <a:spcBef>
                <a:spcPct val="0"/>
              </a:spcBef>
              <a:buNone/>
              <a:defRPr kumimoji="0" sz="4200" kern="120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6600" dirty="0">
                <a:latin typeface="Comic Sans MS" panose="030F0702030302020204" pitchFamily="66" charset="0"/>
              </a:rPr>
              <a:t>Quadrilateral shapes </a:t>
            </a:r>
            <a:br>
              <a:rPr lang="en-GB" sz="6600" dirty="0">
                <a:latin typeface="Comic Sans MS" panose="030F0702030302020204" pitchFamily="66" charset="0"/>
              </a:rPr>
            </a:br>
            <a:endParaRPr lang="en-GB" sz="6600" dirty="0">
              <a:latin typeface="Comic Sans MS" panose="030F0702030302020204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259632" y="692696"/>
            <a:ext cx="237626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Examples of some quadrilateral shapes.</a:t>
            </a:r>
          </a:p>
        </p:txBody>
      </p:sp>
    </p:spTree>
    <p:extLst>
      <p:ext uri="{BB962C8B-B14F-4D97-AF65-F5344CB8AC3E}">
        <p14:creationId xmlns:p14="http://schemas.microsoft.com/office/powerpoint/2010/main" val="1789596925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Summary of shapes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27584" y="1556792"/>
            <a:ext cx="7704856" cy="55399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Circle		1 side </a:t>
            </a:r>
          </a:p>
          <a:p>
            <a:r>
              <a:rPr lang="en-GB" sz="2400" dirty="0">
                <a:solidFill>
                  <a:schemeClr val="accent3">
                    <a:lumMod val="60000"/>
                    <a:lumOff val="40000"/>
                  </a:schemeClr>
                </a:solidFill>
                <a:latin typeface="Comic Sans MS" panose="030F0702030302020204" pitchFamily="66" charset="0"/>
              </a:rPr>
              <a:t>Semi-circle	2 sides - 1 flat side and 1 curved side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Triangle	3 straight sides</a:t>
            </a:r>
          </a:p>
          <a:p>
            <a:r>
              <a:rPr lang="en-GB" sz="2400" dirty="0">
                <a:solidFill>
                  <a:srgbClr val="00B0F0"/>
                </a:solidFill>
                <a:latin typeface="Comic Sans MS" panose="030F0702030302020204" pitchFamily="66" charset="0"/>
              </a:rPr>
              <a:t>Square	4 equal sides and 4 angles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Rectangle	4 sides two longer and 2 angles</a:t>
            </a:r>
          </a:p>
          <a:p>
            <a:r>
              <a:rPr lang="en-GB" sz="2400" dirty="0">
                <a:solidFill>
                  <a:srgbClr val="92D050"/>
                </a:solidFill>
                <a:latin typeface="Comic Sans MS" panose="030F0702030302020204" pitchFamily="66" charset="0"/>
              </a:rPr>
              <a:t>Pentagon	5 sides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Hexagon	6 sides</a:t>
            </a:r>
          </a:p>
          <a:p>
            <a:r>
              <a:rPr lang="en-GB" sz="2400" dirty="0">
                <a:solidFill>
                  <a:schemeClr val="accent1">
                    <a:lumMod val="60000"/>
                    <a:lumOff val="40000"/>
                  </a:schemeClr>
                </a:solidFill>
                <a:latin typeface="Comic Sans MS" panose="030F0702030302020204" pitchFamily="66" charset="0"/>
              </a:rPr>
              <a:t>Heptagon	7 sides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Octagon	8 sides</a:t>
            </a:r>
          </a:p>
          <a:p>
            <a:r>
              <a:rPr lang="en-GB" sz="2400" dirty="0">
                <a:solidFill>
                  <a:srgbClr val="7030A0"/>
                </a:solidFill>
                <a:latin typeface="Comic Sans MS" panose="030F0702030302020204" pitchFamily="66" charset="0"/>
              </a:rPr>
              <a:t>Nonagon	9 sides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Decagon	10 side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74071248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2482360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erve">
  <a:themeElements>
    <a:clrScheme name="Verve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Verve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343</TotalTime>
  <Words>685</Words>
  <Application>Microsoft Office PowerPoint</Application>
  <PresentationFormat>On-screen Show (4:3)</PresentationFormat>
  <Paragraphs>261</Paragraphs>
  <Slides>43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43</vt:i4>
      </vt:variant>
    </vt:vector>
  </HeadingPairs>
  <TitlesOfParts>
    <vt:vector size="50" baseType="lpstr">
      <vt:lpstr>Arial Unicode MS</vt:lpstr>
      <vt:lpstr>Bookman Old Style</vt:lpstr>
      <vt:lpstr>Century Gothic</vt:lpstr>
      <vt:lpstr>Comic Sans MS</vt:lpstr>
      <vt:lpstr>Verdana</vt:lpstr>
      <vt:lpstr>Wingdings 2</vt:lpstr>
      <vt:lpstr>Verve</vt:lpstr>
      <vt:lpstr> 2d Shapes</vt:lpstr>
      <vt:lpstr>How do you know it is a  2d Shape?</vt:lpstr>
      <vt:lpstr>2d means a shape is  ‘2 dimensional’</vt:lpstr>
      <vt:lpstr>What shape is this?</vt:lpstr>
      <vt:lpstr>A circle</vt:lpstr>
      <vt:lpstr>What is a polygon? </vt:lpstr>
      <vt:lpstr>Polygon</vt:lpstr>
      <vt:lpstr>What shape is this?</vt:lpstr>
      <vt:lpstr>A Semi - circle</vt:lpstr>
      <vt:lpstr>There are lots of circular  2d shapes  in our everyday life</vt:lpstr>
      <vt:lpstr>Everyday life  2 sided, triangle shapes.</vt:lpstr>
      <vt:lpstr>What shape is this?</vt:lpstr>
      <vt:lpstr>A triangle</vt:lpstr>
      <vt:lpstr>Everyday life  3 sided, triangle shape.</vt:lpstr>
      <vt:lpstr>What shape is this?</vt:lpstr>
      <vt:lpstr>A Square</vt:lpstr>
      <vt:lpstr>What shape is this?</vt:lpstr>
      <vt:lpstr>PowerPoint Presentation</vt:lpstr>
      <vt:lpstr>A rectangle or oblong</vt:lpstr>
      <vt:lpstr>Everyday life  4 sided, rectangle shapes.</vt:lpstr>
      <vt:lpstr>What shape is this?</vt:lpstr>
      <vt:lpstr>A Pentagon</vt:lpstr>
      <vt:lpstr>Everyday life  5 sided, Hexagonal shapes.</vt:lpstr>
      <vt:lpstr>What shape is this?</vt:lpstr>
      <vt:lpstr>It is a Hexagon</vt:lpstr>
      <vt:lpstr>Everyday life  6 sided Hexagonal shapes.</vt:lpstr>
      <vt:lpstr>What shape is this?</vt:lpstr>
      <vt:lpstr>It is a Heptagon</vt:lpstr>
      <vt:lpstr>Everyday life  7 sided Heptagonal shapes.</vt:lpstr>
      <vt:lpstr>What shape is this?</vt:lpstr>
      <vt:lpstr>It is a Octagon</vt:lpstr>
      <vt:lpstr>Can you think of any words that start with ‘Oct…..’ that will help remind you that an octagon has 8 sides?</vt:lpstr>
      <vt:lpstr>Octopus </vt:lpstr>
      <vt:lpstr>Everyday life  6 sided Octagonal shapes.</vt:lpstr>
      <vt:lpstr>What shape is this?</vt:lpstr>
      <vt:lpstr>It is a Nonagon</vt:lpstr>
      <vt:lpstr>What shape is this?</vt:lpstr>
      <vt:lpstr>It is a decagon</vt:lpstr>
      <vt:lpstr>  What is a  Quadrilateral shape?</vt:lpstr>
      <vt:lpstr>A quadrilateral shape  has 4 sides.</vt:lpstr>
      <vt:lpstr>PowerPoint Presentation</vt:lpstr>
      <vt:lpstr>Summary of shapes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2d Shapes</dc:title>
  <dc:creator>Dave</dc:creator>
  <cp:lastModifiedBy>Sarah Dark</cp:lastModifiedBy>
  <cp:revision>32</cp:revision>
  <dcterms:created xsi:type="dcterms:W3CDTF">2013-11-16T15:57:41Z</dcterms:created>
  <dcterms:modified xsi:type="dcterms:W3CDTF">2020-03-15T10:42:45Z</dcterms:modified>
</cp:coreProperties>
</file>