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6" d="100"/>
          <a:sy n="86" d="100"/>
        </p:scale>
        <p:origin x="1186" y="67"/>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EF40A1AA-C1C5-4746-A8C2-B605656BC06F}" type="datetimeFigureOut">
              <a:rPr lang="en-GB" smtClean="0"/>
              <a:t>03/01/2021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97C0F66-53B6-4301-84F2-3796B51E722E}" type="slidenum">
              <a:rPr lang="en-GB" smtClean="0"/>
              <a:t>‹#›</a:t>
            </a:fld>
            <a:endParaRPr lang="en-GB"/>
          </a:p>
        </p:txBody>
      </p:sp>
    </p:spTree>
    <p:extLst>
      <p:ext uri="{BB962C8B-B14F-4D97-AF65-F5344CB8AC3E}">
        <p14:creationId xmlns:p14="http://schemas.microsoft.com/office/powerpoint/2010/main" val="28335679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EF40A1AA-C1C5-4746-A8C2-B605656BC06F}" type="datetimeFigureOut">
              <a:rPr lang="en-GB" smtClean="0"/>
              <a:t>03/01/2021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97C0F66-53B6-4301-84F2-3796B51E722E}" type="slidenum">
              <a:rPr lang="en-GB" smtClean="0"/>
              <a:t>‹#›</a:t>
            </a:fld>
            <a:endParaRPr lang="en-GB"/>
          </a:p>
        </p:txBody>
      </p:sp>
    </p:spTree>
    <p:extLst>
      <p:ext uri="{BB962C8B-B14F-4D97-AF65-F5344CB8AC3E}">
        <p14:creationId xmlns:p14="http://schemas.microsoft.com/office/powerpoint/2010/main" val="39461916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F40A1AA-C1C5-4746-A8C2-B605656BC06F}" type="datetimeFigureOut">
              <a:rPr lang="en-GB" smtClean="0"/>
              <a:t>03/01/2021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97C0F66-53B6-4301-84F2-3796B51E722E}" type="slidenum">
              <a:rPr lang="en-GB" smtClean="0"/>
              <a:t>‹#›</a:t>
            </a:fld>
            <a:endParaRPr lang="en-GB"/>
          </a:p>
        </p:txBody>
      </p:sp>
    </p:spTree>
    <p:extLst>
      <p:ext uri="{BB962C8B-B14F-4D97-AF65-F5344CB8AC3E}">
        <p14:creationId xmlns:p14="http://schemas.microsoft.com/office/powerpoint/2010/main" val="24793611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EF40A1AA-C1C5-4746-A8C2-B605656BC06F}" type="datetimeFigureOut">
              <a:rPr lang="en-GB" smtClean="0"/>
              <a:t>03/01/2021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97C0F66-53B6-4301-84F2-3796B51E722E}" type="slidenum">
              <a:rPr lang="en-GB" smtClean="0"/>
              <a:t>‹#›</a:t>
            </a:fld>
            <a:endParaRPr lang="en-GB"/>
          </a:p>
        </p:txBody>
      </p:sp>
    </p:spTree>
    <p:extLst>
      <p:ext uri="{BB962C8B-B14F-4D97-AF65-F5344CB8AC3E}">
        <p14:creationId xmlns:p14="http://schemas.microsoft.com/office/powerpoint/2010/main" val="271519916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EF40A1AA-C1C5-4746-A8C2-B605656BC06F}" type="datetimeFigureOut">
              <a:rPr lang="en-GB" smtClean="0"/>
              <a:t>03/01/2021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97C0F66-53B6-4301-84F2-3796B51E722E}" type="slidenum">
              <a:rPr lang="en-GB" smtClean="0"/>
              <a:t>‹#›</a:t>
            </a:fld>
            <a:endParaRPr lang="en-GB"/>
          </a:p>
        </p:txBody>
      </p:sp>
    </p:spTree>
    <p:extLst>
      <p:ext uri="{BB962C8B-B14F-4D97-AF65-F5344CB8AC3E}">
        <p14:creationId xmlns:p14="http://schemas.microsoft.com/office/powerpoint/2010/main" val="255408829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EF40A1AA-C1C5-4746-A8C2-B605656BC06F}" type="datetimeFigureOut">
              <a:rPr lang="en-GB" smtClean="0"/>
              <a:t>03/01/2021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B97C0F66-53B6-4301-84F2-3796B51E722E}" type="slidenum">
              <a:rPr lang="en-GB" smtClean="0"/>
              <a:t>‹#›</a:t>
            </a:fld>
            <a:endParaRPr lang="en-GB"/>
          </a:p>
        </p:txBody>
      </p:sp>
    </p:spTree>
    <p:extLst>
      <p:ext uri="{BB962C8B-B14F-4D97-AF65-F5344CB8AC3E}">
        <p14:creationId xmlns:p14="http://schemas.microsoft.com/office/powerpoint/2010/main" val="5085764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F40A1AA-C1C5-4746-A8C2-B605656BC06F}" type="datetimeFigureOut">
              <a:rPr lang="en-GB" smtClean="0"/>
              <a:t>03/01/2021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B97C0F66-53B6-4301-84F2-3796B51E722E}" type="slidenum">
              <a:rPr lang="en-GB" smtClean="0"/>
              <a:t>‹#›</a:t>
            </a:fld>
            <a:endParaRPr lang="en-GB"/>
          </a:p>
        </p:txBody>
      </p:sp>
    </p:spTree>
    <p:extLst>
      <p:ext uri="{BB962C8B-B14F-4D97-AF65-F5344CB8AC3E}">
        <p14:creationId xmlns:p14="http://schemas.microsoft.com/office/powerpoint/2010/main" val="19231898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F40A1AA-C1C5-4746-A8C2-B605656BC06F}" type="datetimeFigureOut">
              <a:rPr lang="en-GB" smtClean="0"/>
              <a:t>03/01/2021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97C0F66-53B6-4301-84F2-3796B51E722E}" type="slidenum">
              <a:rPr lang="en-GB" smtClean="0"/>
              <a:t>‹#›</a:t>
            </a:fld>
            <a:endParaRPr lang="en-GB"/>
          </a:p>
        </p:txBody>
      </p:sp>
    </p:spTree>
    <p:extLst>
      <p:ext uri="{BB962C8B-B14F-4D97-AF65-F5344CB8AC3E}">
        <p14:creationId xmlns:p14="http://schemas.microsoft.com/office/powerpoint/2010/main" val="31225756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F40A1AA-C1C5-4746-A8C2-B605656BC06F}" type="datetimeFigureOut">
              <a:rPr lang="en-GB" smtClean="0"/>
              <a:t>03/01/2021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97C0F66-53B6-4301-84F2-3796B51E722E}" type="slidenum">
              <a:rPr lang="en-GB" smtClean="0"/>
              <a:t>‹#›</a:t>
            </a:fld>
            <a:endParaRPr lang="en-GB"/>
          </a:p>
        </p:txBody>
      </p:sp>
    </p:spTree>
    <p:extLst>
      <p:ext uri="{BB962C8B-B14F-4D97-AF65-F5344CB8AC3E}">
        <p14:creationId xmlns:p14="http://schemas.microsoft.com/office/powerpoint/2010/main" val="222475463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EF40A1AA-C1C5-4746-A8C2-B605656BC06F}" type="datetimeFigureOut">
              <a:rPr lang="en-GB" smtClean="0"/>
              <a:t>03/01/2021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97C0F66-53B6-4301-84F2-3796B51E722E}" type="slidenum">
              <a:rPr lang="en-GB" smtClean="0"/>
              <a:t>‹#›</a:t>
            </a:fld>
            <a:endParaRPr lang="en-GB"/>
          </a:p>
        </p:txBody>
      </p:sp>
    </p:spTree>
    <p:extLst>
      <p:ext uri="{BB962C8B-B14F-4D97-AF65-F5344CB8AC3E}">
        <p14:creationId xmlns:p14="http://schemas.microsoft.com/office/powerpoint/2010/main" val="292819153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EF40A1AA-C1C5-4746-A8C2-B605656BC06F}" type="datetimeFigureOut">
              <a:rPr lang="en-GB" smtClean="0"/>
              <a:t>03/01/2021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97C0F66-53B6-4301-84F2-3796B51E722E}" type="slidenum">
              <a:rPr lang="en-GB" smtClean="0"/>
              <a:t>‹#›</a:t>
            </a:fld>
            <a:endParaRPr lang="en-GB"/>
          </a:p>
        </p:txBody>
      </p:sp>
    </p:spTree>
    <p:extLst>
      <p:ext uri="{BB962C8B-B14F-4D97-AF65-F5344CB8AC3E}">
        <p14:creationId xmlns:p14="http://schemas.microsoft.com/office/powerpoint/2010/main" val="344816253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F40A1AA-C1C5-4746-A8C2-B605656BC06F}" type="datetimeFigureOut">
              <a:rPr lang="en-GB" smtClean="0"/>
              <a:t>03/01/2021</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97C0F66-53B6-4301-84F2-3796B51E722E}" type="slidenum">
              <a:rPr lang="en-GB" smtClean="0"/>
              <a:t>‹#›</a:t>
            </a:fld>
            <a:endParaRPr lang="en-GB"/>
          </a:p>
        </p:txBody>
      </p:sp>
    </p:spTree>
    <p:extLst>
      <p:ext uri="{BB962C8B-B14F-4D97-AF65-F5344CB8AC3E}">
        <p14:creationId xmlns:p14="http://schemas.microsoft.com/office/powerpoint/2010/main" val="757857923"/>
      </p:ext>
    </p:extLst>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91680" y="188640"/>
            <a:ext cx="5616624" cy="65841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8664763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23728" y="188640"/>
            <a:ext cx="4693518" cy="47145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extBox 1"/>
          <p:cNvSpPr txBox="1"/>
          <p:nvPr/>
        </p:nvSpPr>
        <p:spPr>
          <a:xfrm>
            <a:off x="323528" y="5013176"/>
            <a:ext cx="8352928" cy="954107"/>
          </a:xfrm>
          <a:prstGeom prst="rect">
            <a:avLst/>
          </a:prstGeom>
          <a:noFill/>
        </p:spPr>
        <p:txBody>
          <a:bodyPr wrap="square" rtlCol="0">
            <a:spAutoFit/>
          </a:bodyPr>
          <a:lstStyle/>
          <a:p>
            <a:r>
              <a:rPr lang="en-GB" sz="2800" dirty="0">
                <a:solidFill>
                  <a:schemeClr val="tx1">
                    <a:lumMod val="20000"/>
                    <a:lumOff val="80000"/>
                  </a:schemeClr>
                </a:solidFill>
                <a:latin typeface="Comic Sans MS" pitchFamily="66" charset="0"/>
              </a:rPr>
              <a:t>A little old lady lived all by herself, with a table and chairs and a jug on the shelf.</a:t>
            </a:r>
          </a:p>
        </p:txBody>
      </p:sp>
    </p:spTree>
    <p:extLst>
      <p:ext uri="{BB962C8B-B14F-4D97-AF65-F5344CB8AC3E}">
        <p14:creationId xmlns:p14="http://schemas.microsoft.com/office/powerpoint/2010/main" val="95000885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95736" y="116632"/>
            <a:ext cx="4516735" cy="46076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TextBox 2"/>
          <p:cNvSpPr txBox="1"/>
          <p:nvPr/>
        </p:nvSpPr>
        <p:spPr>
          <a:xfrm>
            <a:off x="323528" y="4797152"/>
            <a:ext cx="8352928" cy="1815882"/>
          </a:xfrm>
          <a:prstGeom prst="rect">
            <a:avLst/>
          </a:prstGeom>
          <a:noFill/>
        </p:spPr>
        <p:txBody>
          <a:bodyPr wrap="square" rtlCol="0">
            <a:spAutoFit/>
          </a:bodyPr>
          <a:lstStyle/>
          <a:p>
            <a:r>
              <a:rPr lang="en-GB" sz="2800" dirty="0">
                <a:solidFill>
                  <a:schemeClr val="tx1">
                    <a:lumMod val="20000"/>
                    <a:lumOff val="80000"/>
                  </a:schemeClr>
                </a:solidFill>
                <a:latin typeface="Comic Sans MS" pitchFamily="66" charset="0"/>
              </a:rPr>
              <a:t>A wise old man heard her grumble and grouse, “There’s not enough room in my house. Wise old man, won’t you help me please? My house is a squash and a squeeze.”</a:t>
            </a:r>
          </a:p>
        </p:txBody>
      </p:sp>
    </p:spTree>
    <p:extLst>
      <p:ext uri="{BB962C8B-B14F-4D97-AF65-F5344CB8AC3E}">
        <p14:creationId xmlns:p14="http://schemas.microsoft.com/office/powerpoint/2010/main" val="180502186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59632" y="310885"/>
            <a:ext cx="6496050" cy="4295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TextBox 2"/>
          <p:cNvSpPr txBox="1"/>
          <p:nvPr/>
        </p:nvSpPr>
        <p:spPr>
          <a:xfrm>
            <a:off x="323528" y="5013176"/>
            <a:ext cx="8352928" cy="523220"/>
          </a:xfrm>
          <a:prstGeom prst="rect">
            <a:avLst/>
          </a:prstGeom>
          <a:noFill/>
        </p:spPr>
        <p:txBody>
          <a:bodyPr wrap="square" rtlCol="0">
            <a:spAutoFit/>
          </a:bodyPr>
          <a:lstStyle/>
          <a:p>
            <a:r>
              <a:rPr lang="en-GB" sz="2800" dirty="0">
                <a:solidFill>
                  <a:schemeClr val="tx1">
                    <a:lumMod val="20000"/>
                    <a:lumOff val="80000"/>
                  </a:schemeClr>
                </a:solidFill>
                <a:latin typeface="Comic Sans MS" pitchFamily="66" charset="0"/>
              </a:rPr>
              <a:t>“Take in your hen,” said the wise old man</a:t>
            </a:r>
          </a:p>
        </p:txBody>
      </p:sp>
    </p:spTree>
    <p:extLst>
      <p:ext uri="{BB962C8B-B14F-4D97-AF65-F5344CB8AC3E}">
        <p14:creationId xmlns:p14="http://schemas.microsoft.com/office/powerpoint/2010/main" val="112310789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1600" y="229680"/>
            <a:ext cx="7056784" cy="452236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TextBox 2"/>
          <p:cNvSpPr txBox="1"/>
          <p:nvPr/>
        </p:nvSpPr>
        <p:spPr>
          <a:xfrm>
            <a:off x="323528" y="5013176"/>
            <a:ext cx="8352928" cy="523220"/>
          </a:xfrm>
          <a:prstGeom prst="rect">
            <a:avLst/>
          </a:prstGeom>
          <a:noFill/>
        </p:spPr>
        <p:txBody>
          <a:bodyPr wrap="square" rtlCol="0">
            <a:spAutoFit/>
          </a:bodyPr>
          <a:lstStyle/>
          <a:p>
            <a:r>
              <a:rPr lang="en-GB" sz="2800" dirty="0">
                <a:solidFill>
                  <a:schemeClr val="tx1">
                    <a:lumMod val="20000"/>
                    <a:lumOff val="80000"/>
                  </a:schemeClr>
                </a:solidFill>
                <a:latin typeface="Comic Sans MS" pitchFamily="66" charset="0"/>
              </a:rPr>
              <a:t>“Take in my hen? What a curious plan.”</a:t>
            </a:r>
          </a:p>
        </p:txBody>
      </p:sp>
    </p:spTree>
    <p:extLst>
      <p:ext uri="{BB962C8B-B14F-4D97-AF65-F5344CB8AC3E}">
        <p14:creationId xmlns:p14="http://schemas.microsoft.com/office/powerpoint/2010/main" val="343601046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536" y="188640"/>
            <a:ext cx="8601075" cy="4143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TextBox 2"/>
          <p:cNvSpPr txBox="1"/>
          <p:nvPr/>
        </p:nvSpPr>
        <p:spPr>
          <a:xfrm>
            <a:off x="323528" y="5013176"/>
            <a:ext cx="8352928" cy="523220"/>
          </a:xfrm>
          <a:prstGeom prst="rect">
            <a:avLst/>
          </a:prstGeom>
          <a:noFill/>
        </p:spPr>
        <p:txBody>
          <a:bodyPr wrap="square" rtlCol="0">
            <a:spAutoFit/>
          </a:bodyPr>
          <a:lstStyle/>
          <a:p>
            <a:r>
              <a:rPr lang="en-GB" sz="2800" dirty="0">
                <a:solidFill>
                  <a:schemeClr val="tx1">
                    <a:lumMod val="20000"/>
                    <a:lumOff val="80000"/>
                  </a:schemeClr>
                </a:solidFill>
                <a:latin typeface="Comic Sans MS" pitchFamily="66" charset="0"/>
              </a:rPr>
              <a:t>Well, the hen laid an egg on the fireside rug,</a:t>
            </a:r>
          </a:p>
        </p:txBody>
      </p:sp>
    </p:spTree>
    <p:extLst>
      <p:ext uri="{BB962C8B-B14F-4D97-AF65-F5344CB8AC3E}">
        <p14:creationId xmlns:p14="http://schemas.microsoft.com/office/powerpoint/2010/main" val="22659385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87624" y="152602"/>
            <a:ext cx="6574093" cy="42836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TextBox 2"/>
          <p:cNvSpPr txBox="1"/>
          <p:nvPr/>
        </p:nvSpPr>
        <p:spPr>
          <a:xfrm>
            <a:off x="323528" y="5013176"/>
            <a:ext cx="8352928" cy="954107"/>
          </a:xfrm>
          <a:prstGeom prst="rect">
            <a:avLst/>
          </a:prstGeom>
          <a:noFill/>
        </p:spPr>
        <p:txBody>
          <a:bodyPr wrap="square" rtlCol="0">
            <a:spAutoFit/>
          </a:bodyPr>
          <a:lstStyle/>
          <a:p>
            <a:r>
              <a:rPr lang="en-GB" sz="2800" dirty="0">
                <a:solidFill>
                  <a:schemeClr val="tx1">
                    <a:lumMod val="20000"/>
                    <a:lumOff val="80000"/>
                  </a:schemeClr>
                </a:solidFill>
                <a:latin typeface="Comic Sans MS" pitchFamily="66" charset="0"/>
              </a:rPr>
              <a:t>And flapped round the room knocking over the jug.</a:t>
            </a:r>
          </a:p>
        </p:txBody>
      </p:sp>
    </p:spTree>
    <p:extLst>
      <p:ext uri="{BB962C8B-B14F-4D97-AF65-F5344CB8AC3E}">
        <p14:creationId xmlns:p14="http://schemas.microsoft.com/office/powerpoint/2010/main" val="355505772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55776" y="159162"/>
            <a:ext cx="3528392" cy="48923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Box 3"/>
          <p:cNvSpPr txBox="1"/>
          <p:nvPr/>
        </p:nvSpPr>
        <p:spPr>
          <a:xfrm>
            <a:off x="323528" y="5013176"/>
            <a:ext cx="8352928" cy="1815882"/>
          </a:xfrm>
          <a:prstGeom prst="rect">
            <a:avLst/>
          </a:prstGeom>
          <a:noFill/>
        </p:spPr>
        <p:txBody>
          <a:bodyPr wrap="square" rtlCol="0">
            <a:spAutoFit/>
          </a:bodyPr>
          <a:lstStyle/>
          <a:p>
            <a:r>
              <a:rPr lang="en-GB" sz="2800" dirty="0">
                <a:solidFill>
                  <a:schemeClr val="tx1">
                    <a:lumMod val="20000"/>
                    <a:lumOff val="80000"/>
                  </a:schemeClr>
                </a:solidFill>
                <a:latin typeface="Comic Sans MS" pitchFamily="66" charset="0"/>
              </a:rPr>
              <a:t>The little old lady cried, “What shall I do? It was pokey for one and it’s tiny for two. My nose has a tickle and there’s no room to sneeze. My house is a squash and a squeeze.”</a:t>
            </a:r>
          </a:p>
        </p:txBody>
      </p:sp>
    </p:spTree>
    <p:extLst>
      <p:ext uri="{BB962C8B-B14F-4D97-AF65-F5344CB8AC3E}">
        <p14:creationId xmlns:p14="http://schemas.microsoft.com/office/powerpoint/2010/main" val="144358453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19672" y="315466"/>
            <a:ext cx="5616624" cy="46296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TextBox 2"/>
          <p:cNvSpPr txBox="1"/>
          <p:nvPr/>
        </p:nvSpPr>
        <p:spPr>
          <a:xfrm>
            <a:off x="323528" y="5013176"/>
            <a:ext cx="8352928" cy="954107"/>
          </a:xfrm>
          <a:prstGeom prst="rect">
            <a:avLst/>
          </a:prstGeom>
          <a:noFill/>
        </p:spPr>
        <p:txBody>
          <a:bodyPr wrap="square" rtlCol="0">
            <a:spAutoFit/>
          </a:bodyPr>
          <a:lstStyle/>
          <a:p>
            <a:r>
              <a:rPr lang="en-GB" sz="2800" dirty="0">
                <a:solidFill>
                  <a:schemeClr val="tx1">
                    <a:lumMod val="20000"/>
                    <a:lumOff val="80000"/>
                  </a:schemeClr>
                </a:solidFill>
                <a:latin typeface="Comic Sans MS" pitchFamily="66" charset="0"/>
              </a:rPr>
              <a:t>And she said, “Wise old man, won’t you help me please? My house is a squash and a squeeze.”</a:t>
            </a:r>
          </a:p>
        </p:txBody>
      </p:sp>
    </p:spTree>
    <p:extLst>
      <p:ext uri="{BB962C8B-B14F-4D97-AF65-F5344CB8AC3E}">
        <p14:creationId xmlns:p14="http://schemas.microsoft.com/office/powerpoint/2010/main" val="330288857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1600" y="188640"/>
            <a:ext cx="7118945" cy="44473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TextBox 2"/>
          <p:cNvSpPr txBox="1"/>
          <p:nvPr/>
        </p:nvSpPr>
        <p:spPr>
          <a:xfrm>
            <a:off x="323528" y="5013176"/>
            <a:ext cx="8352928" cy="523220"/>
          </a:xfrm>
          <a:prstGeom prst="rect">
            <a:avLst/>
          </a:prstGeom>
          <a:noFill/>
        </p:spPr>
        <p:txBody>
          <a:bodyPr wrap="square" rtlCol="0">
            <a:spAutoFit/>
          </a:bodyPr>
          <a:lstStyle/>
          <a:p>
            <a:r>
              <a:rPr lang="en-GB" sz="2800" dirty="0">
                <a:solidFill>
                  <a:schemeClr val="tx1">
                    <a:lumMod val="20000"/>
                    <a:lumOff val="80000"/>
                  </a:schemeClr>
                </a:solidFill>
                <a:latin typeface="Comic Sans MS" pitchFamily="66" charset="0"/>
              </a:rPr>
              <a:t>“Take in your goat,” said the wise old man.</a:t>
            </a:r>
          </a:p>
        </p:txBody>
      </p:sp>
    </p:spTree>
    <p:extLst>
      <p:ext uri="{BB962C8B-B14F-4D97-AF65-F5344CB8AC3E}">
        <p14:creationId xmlns:p14="http://schemas.microsoft.com/office/powerpoint/2010/main" val="115815883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3568" y="226234"/>
            <a:ext cx="7787208" cy="4785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TextBox 2"/>
          <p:cNvSpPr txBox="1"/>
          <p:nvPr/>
        </p:nvSpPr>
        <p:spPr>
          <a:xfrm>
            <a:off x="323528" y="5013176"/>
            <a:ext cx="8352928" cy="523220"/>
          </a:xfrm>
          <a:prstGeom prst="rect">
            <a:avLst/>
          </a:prstGeom>
          <a:noFill/>
        </p:spPr>
        <p:txBody>
          <a:bodyPr wrap="square" rtlCol="0">
            <a:spAutoFit/>
          </a:bodyPr>
          <a:lstStyle/>
          <a:p>
            <a:r>
              <a:rPr lang="en-GB" sz="2800" dirty="0">
                <a:solidFill>
                  <a:schemeClr val="tx1">
                    <a:lumMod val="20000"/>
                    <a:lumOff val="80000"/>
                  </a:schemeClr>
                </a:solidFill>
                <a:latin typeface="Comic Sans MS" pitchFamily="66" charset="0"/>
              </a:rPr>
              <a:t>“Take in my goat? What a curious plan.”</a:t>
            </a:r>
          </a:p>
        </p:txBody>
      </p:sp>
    </p:spTree>
    <p:extLst>
      <p:ext uri="{BB962C8B-B14F-4D97-AF65-F5344CB8AC3E}">
        <p14:creationId xmlns:p14="http://schemas.microsoft.com/office/powerpoint/2010/main" val="415304806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560" y="340161"/>
            <a:ext cx="7768973" cy="445916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TextBox 2"/>
          <p:cNvSpPr txBox="1"/>
          <p:nvPr/>
        </p:nvSpPr>
        <p:spPr>
          <a:xfrm>
            <a:off x="323528" y="5013176"/>
            <a:ext cx="8352928" cy="954107"/>
          </a:xfrm>
          <a:prstGeom prst="rect">
            <a:avLst/>
          </a:prstGeom>
          <a:noFill/>
        </p:spPr>
        <p:txBody>
          <a:bodyPr wrap="square" rtlCol="0">
            <a:spAutoFit/>
          </a:bodyPr>
          <a:lstStyle/>
          <a:p>
            <a:r>
              <a:rPr lang="en-GB" sz="2800" dirty="0">
                <a:solidFill>
                  <a:schemeClr val="tx1">
                    <a:lumMod val="20000"/>
                    <a:lumOff val="80000"/>
                  </a:schemeClr>
                </a:solidFill>
                <a:latin typeface="Comic Sans MS" pitchFamily="66" charset="0"/>
              </a:rPr>
              <a:t>Well, the goat chewed the curtains and trod on an egg,</a:t>
            </a:r>
          </a:p>
        </p:txBody>
      </p:sp>
    </p:spTree>
    <p:extLst>
      <p:ext uri="{BB962C8B-B14F-4D97-AF65-F5344CB8AC3E}">
        <p14:creationId xmlns:p14="http://schemas.microsoft.com/office/powerpoint/2010/main" val="52193408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6238" y="404664"/>
            <a:ext cx="8391525" cy="4133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TextBox 2"/>
          <p:cNvSpPr txBox="1"/>
          <p:nvPr/>
        </p:nvSpPr>
        <p:spPr>
          <a:xfrm>
            <a:off x="323528" y="5013176"/>
            <a:ext cx="8352928" cy="523220"/>
          </a:xfrm>
          <a:prstGeom prst="rect">
            <a:avLst/>
          </a:prstGeom>
          <a:noFill/>
        </p:spPr>
        <p:txBody>
          <a:bodyPr wrap="square" rtlCol="0">
            <a:spAutoFit/>
          </a:bodyPr>
          <a:lstStyle/>
          <a:p>
            <a:r>
              <a:rPr lang="en-GB" sz="2800" dirty="0">
                <a:solidFill>
                  <a:schemeClr val="tx1">
                    <a:lumMod val="20000"/>
                    <a:lumOff val="80000"/>
                  </a:schemeClr>
                </a:solidFill>
                <a:latin typeface="Comic Sans MS" pitchFamily="66" charset="0"/>
              </a:rPr>
              <a:t>Then sat down to nibble on the table leg.</a:t>
            </a:r>
          </a:p>
        </p:txBody>
      </p:sp>
    </p:spTree>
    <p:extLst>
      <p:ext uri="{BB962C8B-B14F-4D97-AF65-F5344CB8AC3E}">
        <p14:creationId xmlns:p14="http://schemas.microsoft.com/office/powerpoint/2010/main" val="271400660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87624" y="332656"/>
            <a:ext cx="6696744" cy="40490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TextBox 2"/>
          <p:cNvSpPr txBox="1"/>
          <p:nvPr/>
        </p:nvSpPr>
        <p:spPr>
          <a:xfrm>
            <a:off x="323528" y="5013176"/>
            <a:ext cx="8352928" cy="1815882"/>
          </a:xfrm>
          <a:prstGeom prst="rect">
            <a:avLst/>
          </a:prstGeom>
          <a:noFill/>
        </p:spPr>
        <p:txBody>
          <a:bodyPr wrap="square" rtlCol="0">
            <a:spAutoFit/>
          </a:bodyPr>
          <a:lstStyle/>
          <a:p>
            <a:r>
              <a:rPr lang="en-GB" sz="2800" dirty="0">
                <a:solidFill>
                  <a:schemeClr val="tx1">
                    <a:lumMod val="20000"/>
                    <a:lumOff val="80000"/>
                  </a:schemeClr>
                </a:solidFill>
                <a:latin typeface="Comic Sans MS" pitchFamily="66" charset="0"/>
              </a:rPr>
              <a:t>The little old lady cried, “Glory be! It was tiny for two and it’s titchy for three. The hen pecks the goat and the goat’s got fleas. My house is a squash and a squeeze.”</a:t>
            </a:r>
          </a:p>
        </p:txBody>
      </p:sp>
    </p:spTree>
    <p:extLst>
      <p:ext uri="{BB962C8B-B14F-4D97-AF65-F5344CB8AC3E}">
        <p14:creationId xmlns:p14="http://schemas.microsoft.com/office/powerpoint/2010/main" val="212027737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11760" y="116632"/>
            <a:ext cx="4032448" cy="51171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TextBox 2"/>
          <p:cNvSpPr txBox="1"/>
          <p:nvPr/>
        </p:nvSpPr>
        <p:spPr>
          <a:xfrm>
            <a:off x="323528" y="5373216"/>
            <a:ext cx="8352928" cy="954107"/>
          </a:xfrm>
          <a:prstGeom prst="rect">
            <a:avLst/>
          </a:prstGeom>
          <a:noFill/>
        </p:spPr>
        <p:txBody>
          <a:bodyPr wrap="square" rtlCol="0">
            <a:spAutoFit/>
          </a:bodyPr>
          <a:lstStyle/>
          <a:p>
            <a:r>
              <a:rPr lang="en-GB" sz="2800" dirty="0">
                <a:solidFill>
                  <a:schemeClr val="tx1">
                    <a:lumMod val="20000"/>
                    <a:lumOff val="80000"/>
                  </a:schemeClr>
                </a:solidFill>
                <a:latin typeface="Comic Sans MS" pitchFamily="66" charset="0"/>
              </a:rPr>
              <a:t>And she said, “Wise old man, won’t you help me, please? My house is a squash and a squeeze.”</a:t>
            </a:r>
          </a:p>
        </p:txBody>
      </p:sp>
    </p:spTree>
    <p:extLst>
      <p:ext uri="{BB962C8B-B14F-4D97-AF65-F5344CB8AC3E}">
        <p14:creationId xmlns:p14="http://schemas.microsoft.com/office/powerpoint/2010/main" val="167010115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43608" y="188641"/>
            <a:ext cx="6941393" cy="4909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TextBox 2"/>
          <p:cNvSpPr txBox="1"/>
          <p:nvPr/>
        </p:nvSpPr>
        <p:spPr>
          <a:xfrm>
            <a:off x="323528" y="5098629"/>
            <a:ext cx="8352928" cy="523220"/>
          </a:xfrm>
          <a:prstGeom prst="rect">
            <a:avLst/>
          </a:prstGeom>
          <a:noFill/>
        </p:spPr>
        <p:txBody>
          <a:bodyPr wrap="square" rtlCol="0">
            <a:spAutoFit/>
          </a:bodyPr>
          <a:lstStyle/>
          <a:p>
            <a:r>
              <a:rPr lang="en-GB" sz="2800" dirty="0">
                <a:solidFill>
                  <a:schemeClr val="tx1">
                    <a:lumMod val="20000"/>
                    <a:lumOff val="80000"/>
                  </a:schemeClr>
                </a:solidFill>
                <a:latin typeface="Comic Sans MS" pitchFamily="66" charset="0"/>
              </a:rPr>
              <a:t>“Take in your pig,” said the wise old man.</a:t>
            </a:r>
          </a:p>
        </p:txBody>
      </p:sp>
    </p:spTree>
    <p:extLst>
      <p:ext uri="{BB962C8B-B14F-4D97-AF65-F5344CB8AC3E}">
        <p14:creationId xmlns:p14="http://schemas.microsoft.com/office/powerpoint/2010/main" val="37489640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79309" y="188640"/>
            <a:ext cx="7344816" cy="483076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TextBox 2"/>
          <p:cNvSpPr txBox="1"/>
          <p:nvPr/>
        </p:nvSpPr>
        <p:spPr>
          <a:xfrm>
            <a:off x="323528" y="5013176"/>
            <a:ext cx="8352928" cy="523220"/>
          </a:xfrm>
          <a:prstGeom prst="rect">
            <a:avLst/>
          </a:prstGeom>
          <a:noFill/>
        </p:spPr>
        <p:txBody>
          <a:bodyPr wrap="square" rtlCol="0">
            <a:spAutoFit/>
          </a:bodyPr>
          <a:lstStyle/>
          <a:p>
            <a:r>
              <a:rPr lang="en-GB" sz="2800" dirty="0">
                <a:solidFill>
                  <a:schemeClr val="tx1">
                    <a:lumMod val="20000"/>
                    <a:lumOff val="80000"/>
                  </a:schemeClr>
                </a:solidFill>
                <a:latin typeface="Comic Sans MS" pitchFamily="66" charset="0"/>
              </a:rPr>
              <a:t>“Take in my pig? What a curious plan.”</a:t>
            </a:r>
          </a:p>
        </p:txBody>
      </p:sp>
    </p:spTree>
    <p:extLst>
      <p:ext uri="{BB962C8B-B14F-4D97-AF65-F5344CB8AC3E}">
        <p14:creationId xmlns:p14="http://schemas.microsoft.com/office/powerpoint/2010/main" val="393834765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5275" y="404664"/>
            <a:ext cx="8553450" cy="3876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TextBox 2"/>
          <p:cNvSpPr txBox="1"/>
          <p:nvPr/>
        </p:nvSpPr>
        <p:spPr>
          <a:xfrm>
            <a:off x="323528" y="5013176"/>
            <a:ext cx="8352928" cy="523220"/>
          </a:xfrm>
          <a:prstGeom prst="rect">
            <a:avLst/>
          </a:prstGeom>
          <a:noFill/>
        </p:spPr>
        <p:txBody>
          <a:bodyPr wrap="square" rtlCol="0">
            <a:spAutoFit/>
          </a:bodyPr>
          <a:lstStyle/>
          <a:p>
            <a:r>
              <a:rPr lang="en-GB" sz="2800" dirty="0">
                <a:solidFill>
                  <a:schemeClr val="tx1">
                    <a:lumMod val="20000"/>
                    <a:lumOff val="80000"/>
                  </a:schemeClr>
                </a:solidFill>
                <a:latin typeface="Comic Sans MS" pitchFamily="66" charset="0"/>
              </a:rPr>
              <a:t>So she took in the pig who kept chasing the hen,</a:t>
            </a:r>
          </a:p>
        </p:txBody>
      </p:sp>
    </p:spTree>
    <p:extLst>
      <p:ext uri="{BB962C8B-B14F-4D97-AF65-F5344CB8AC3E}">
        <p14:creationId xmlns:p14="http://schemas.microsoft.com/office/powerpoint/2010/main" val="40298228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87624" y="188640"/>
            <a:ext cx="6480720" cy="4803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TextBox 2"/>
          <p:cNvSpPr txBox="1"/>
          <p:nvPr/>
        </p:nvSpPr>
        <p:spPr>
          <a:xfrm>
            <a:off x="323528" y="5013176"/>
            <a:ext cx="8352928" cy="523220"/>
          </a:xfrm>
          <a:prstGeom prst="rect">
            <a:avLst/>
          </a:prstGeom>
          <a:noFill/>
        </p:spPr>
        <p:txBody>
          <a:bodyPr wrap="square" rtlCol="0">
            <a:spAutoFit/>
          </a:bodyPr>
          <a:lstStyle/>
          <a:p>
            <a:r>
              <a:rPr lang="en-GB" sz="2800" dirty="0">
                <a:solidFill>
                  <a:schemeClr val="tx1">
                    <a:lumMod val="20000"/>
                    <a:lumOff val="80000"/>
                  </a:schemeClr>
                </a:solidFill>
                <a:latin typeface="Comic Sans MS" pitchFamily="66" charset="0"/>
              </a:rPr>
              <a:t>And raiding the larder again and again.</a:t>
            </a:r>
          </a:p>
        </p:txBody>
      </p:sp>
    </p:spTree>
    <p:extLst>
      <p:ext uri="{BB962C8B-B14F-4D97-AF65-F5344CB8AC3E}">
        <p14:creationId xmlns:p14="http://schemas.microsoft.com/office/powerpoint/2010/main" val="52489230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55776" y="138112"/>
            <a:ext cx="3672408" cy="48243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Box 3"/>
          <p:cNvSpPr txBox="1"/>
          <p:nvPr/>
        </p:nvSpPr>
        <p:spPr>
          <a:xfrm>
            <a:off x="323528" y="5013176"/>
            <a:ext cx="8352928" cy="1815882"/>
          </a:xfrm>
          <a:prstGeom prst="rect">
            <a:avLst/>
          </a:prstGeom>
          <a:noFill/>
        </p:spPr>
        <p:txBody>
          <a:bodyPr wrap="square" rtlCol="0">
            <a:spAutoFit/>
          </a:bodyPr>
          <a:lstStyle/>
          <a:p>
            <a:r>
              <a:rPr lang="en-GB" sz="2800" dirty="0">
                <a:solidFill>
                  <a:schemeClr val="tx1">
                    <a:lumMod val="20000"/>
                    <a:lumOff val="80000"/>
                  </a:schemeClr>
                </a:solidFill>
                <a:latin typeface="Comic Sans MS" pitchFamily="66" charset="0"/>
              </a:rPr>
              <a:t>The little old lady cried, “Stop I implore! It was titchy for three and it’s teeny for four. Even the pig in the larder agrees. My house is a squash and a squeeze.”</a:t>
            </a:r>
          </a:p>
        </p:txBody>
      </p:sp>
    </p:spTree>
    <p:extLst>
      <p:ext uri="{BB962C8B-B14F-4D97-AF65-F5344CB8AC3E}">
        <p14:creationId xmlns:p14="http://schemas.microsoft.com/office/powerpoint/2010/main" val="211105362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7584" y="260648"/>
            <a:ext cx="7488832" cy="46046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TextBox 2"/>
          <p:cNvSpPr txBox="1"/>
          <p:nvPr/>
        </p:nvSpPr>
        <p:spPr>
          <a:xfrm>
            <a:off x="323528" y="5373216"/>
            <a:ext cx="8352928" cy="954107"/>
          </a:xfrm>
          <a:prstGeom prst="rect">
            <a:avLst/>
          </a:prstGeom>
          <a:noFill/>
        </p:spPr>
        <p:txBody>
          <a:bodyPr wrap="square" rtlCol="0">
            <a:spAutoFit/>
          </a:bodyPr>
          <a:lstStyle/>
          <a:p>
            <a:r>
              <a:rPr lang="en-GB" sz="2800" dirty="0">
                <a:solidFill>
                  <a:schemeClr val="tx1">
                    <a:lumMod val="20000"/>
                    <a:lumOff val="80000"/>
                  </a:schemeClr>
                </a:solidFill>
                <a:latin typeface="Comic Sans MS" pitchFamily="66" charset="0"/>
              </a:rPr>
              <a:t>And she said, “Wise old man, won’t you help me, please? My house is a squash and a squeeze.”</a:t>
            </a:r>
          </a:p>
        </p:txBody>
      </p:sp>
    </p:spTree>
    <p:extLst>
      <p:ext uri="{BB962C8B-B14F-4D97-AF65-F5344CB8AC3E}">
        <p14:creationId xmlns:p14="http://schemas.microsoft.com/office/powerpoint/2010/main" val="236829416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260648"/>
            <a:ext cx="8595357" cy="42470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TextBox 2"/>
          <p:cNvSpPr txBox="1"/>
          <p:nvPr/>
        </p:nvSpPr>
        <p:spPr>
          <a:xfrm>
            <a:off x="323528" y="5373216"/>
            <a:ext cx="8352928" cy="523220"/>
          </a:xfrm>
          <a:prstGeom prst="rect">
            <a:avLst/>
          </a:prstGeom>
          <a:noFill/>
        </p:spPr>
        <p:txBody>
          <a:bodyPr wrap="square" rtlCol="0">
            <a:spAutoFit/>
          </a:bodyPr>
          <a:lstStyle/>
          <a:p>
            <a:r>
              <a:rPr lang="en-GB" sz="2800" dirty="0">
                <a:solidFill>
                  <a:schemeClr val="tx1">
                    <a:lumMod val="20000"/>
                    <a:lumOff val="80000"/>
                  </a:schemeClr>
                </a:solidFill>
                <a:latin typeface="Comic Sans MS" pitchFamily="66" charset="0"/>
              </a:rPr>
              <a:t>“Take in your cow,” said the wise old man,</a:t>
            </a:r>
          </a:p>
        </p:txBody>
      </p:sp>
    </p:spTree>
    <p:extLst>
      <p:ext uri="{BB962C8B-B14F-4D97-AF65-F5344CB8AC3E}">
        <p14:creationId xmlns:p14="http://schemas.microsoft.com/office/powerpoint/2010/main" val="101232810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5325" y="260648"/>
            <a:ext cx="7753350" cy="4295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TextBox 2"/>
          <p:cNvSpPr txBox="1"/>
          <p:nvPr/>
        </p:nvSpPr>
        <p:spPr>
          <a:xfrm>
            <a:off x="323528" y="5373216"/>
            <a:ext cx="8352928" cy="523220"/>
          </a:xfrm>
          <a:prstGeom prst="rect">
            <a:avLst/>
          </a:prstGeom>
          <a:noFill/>
        </p:spPr>
        <p:txBody>
          <a:bodyPr wrap="square" rtlCol="0">
            <a:spAutoFit/>
          </a:bodyPr>
          <a:lstStyle/>
          <a:p>
            <a:r>
              <a:rPr lang="en-GB" sz="2800" dirty="0">
                <a:solidFill>
                  <a:schemeClr val="tx1">
                    <a:lumMod val="20000"/>
                    <a:lumOff val="80000"/>
                  </a:schemeClr>
                </a:solidFill>
                <a:latin typeface="Comic Sans MS" pitchFamily="66" charset="0"/>
              </a:rPr>
              <a:t>“Take in my cow? What a curious plan.”</a:t>
            </a:r>
          </a:p>
        </p:txBody>
      </p:sp>
    </p:spTree>
    <p:extLst>
      <p:ext uri="{BB962C8B-B14F-4D97-AF65-F5344CB8AC3E}">
        <p14:creationId xmlns:p14="http://schemas.microsoft.com/office/powerpoint/2010/main" val="220264900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11760" y="196146"/>
            <a:ext cx="3888656" cy="47926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TextBox 2"/>
          <p:cNvSpPr txBox="1"/>
          <p:nvPr/>
        </p:nvSpPr>
        <p:spPr>
          <a:xfrm>
            <a:off x="323528" y="5373216"/>
            <a:ext cx="8352928" cy="1384995"/>
          </a:xfrm>
          <a:prstGeom prst="rect">
            <a:avLst/>
          </a:prstGeom>
          <a:noFill/>
        </p:spPr>
        <p:txBody>
          <a:bodyPr wrap="square" rtlCol="0">
            <a:spAutoFit/>
          </a:bodyPr>
          <a:lstStyle/>
          <a:p>
            <a:r>
              <a:rPr lang="en-GB" sz="2800" dirty="0">
                <a:solidFill>
                  <a:schemeClr val="tx1">
                    <a:lumMod val="20000"/>
                    <a:lumOff val="80000"/>
                  </a:schemeClr>
                </a:solidFill>
                <a:latin typeface="Comic Sans MS" pitchFamily="66" charset="0"/>
              </a:rPr>
              <a:t>Well, the cow took one look and charged straight at the pig, then jumped on the table and tapped out a jig. </a:t>
            </a:r>
          </a:p>
        </p:txBody>
      </p:sp>
    </p:spTree>
    <p:extLst>
      <p:ext uri="{BB962C8B-B14F-4D97-AF65-F5344CB8AC3E}">
        <p14:creationId xmlns:p14="http://schemas.microsoft.com/office/powerpoint/2010/main" val="396653600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47664" y="252414"/>
            <a:ext cx="5792316" cy="47815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TextBox 2"/>
          <p:cNvSpPr txBox="1"/>
          <p:nvPr/>
        </p:nvSpPr>
        <p:spPr>
          <a:xfrm>
            <a:off x="323528" y="5013176"/>
            <a:ext cx="8352928" cy="1815882"/>
          </a:xfrm>
          <a:prstGeom prst="rect">
            <a:avLst/>
          </a:prstGeom>
          <a:noFill/>
        </p:spPr>
        <p:txBody>
          <a:bodyPr wrap="square" rtlCol="0">
            <a:spAutoFit/>
          </a:bodyPr>
          <a:lstStyle/>
          <a:p>
            <a:r>
              <a:rPr lang="en-GB" sz="2800" dirty="0">
                <a:solidFill>
                  <a:schemeClr val="tx1">
                    <a:lumMod val="20000"/>
                    <a:lumOff val="80000"/>
                  </a:schemeClr>
                </a:solidFill>
                <a:latin typeface="Comic Sans MS" pitchFamily="66" charset="0"/>
              </a:rPr>
              <a:t>The little old lady cried, “Heavens alive! It was teeny for four and it’s weeny for five. I’m tearing my hair out, I’m down on my knees. My house is a squash and a squeeze.”</a:t>
            </a:r>
          </a:p>
        </p:txBody>
      </p:sp>
    </p:spTree>
    <p:extLst>
      <p:ext uri="{BB962C8B-B14F-4D97-AF65-F5344CB8AC3E}">
        <p14:creationId xmlns:p14="http://schemas.microsoft.com/office/powerpoint/2010/main" val="132636794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23728" y="263961"/>
            <a:ext cx="4608512" cy="51177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TextBox 2"/>
          <p:cNvSpPr txBox="1"/>
          <p:nvPr/>
        </p:nvSpPr>
        <p:spPr>
          <a:xfrm>
            <a:off x="323528" y="5373216"/>
            <a:ext cx="8352928" cy="954107"/>
          </a:xfrm>
          <a:prstGeom prst="rect">
            <a:avLst/>
          </a:prstGeom>
          <a:noFill/>
        </p:spPr>
        <p:txBody>
          <a:bodyPr wrap="square" rtlCol="0">
            <a:spAutoFit/>
          </a:bodyPr>
          <a:lstStyle/>
          <a:p>
            <a:r>
              <a:rPr lang="en-GB" sz="2800" dirty="0">
                <a:solidFill>
                  <a:schemeClr val="tx1">
                    <a:lumMod val="20000"/>
                    <a:lumOff val="80000"/>
                  </a:schemeClr>
                </a:solidFill>
                <a:latin typeface="Comic Sans MS" pitchFamily="66" charset="0"/>
              </a:rPr>
              <a:t>And she said, “Wise old man, won’t you help me, please? My house is a squash and a squeeze.”</a:t>
            </a:r>
          </a:p>
        </p:txBody>
      </p:sp>
    </p:spTree>
    <p:extLst>
      <p:ext uri="{BB962C8B-B14F-4D97-AF65-F5344CB8AC3E}">
        <p14:creationId xmlns:p14="http://schemas.microsoft.com/office/powerpoint/2010/main" val="212501892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19671" y="273157"/>
            <a:ext cx="4320480" cy="4779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TextBox 2"/>
          <p:cNvSpPr txBox="1"/>
          <p:nvPr/>
        </p:nvSpPr>
        <p:spPr>
          <a:xfrm>
            <a:off x="323528" y="5373216"/>
            <a:ext cx="8352928" cy="954107"/>
          </a:xfrm>
          <a:prstGeom prst="rect">
            <a:avLst/>
          </a:prstGeom>
          <a:noFill/>
        </p:spPr>
        <p:txBody>
          <a:bodyPr wrap="square" rtlCol="0">
            <a:spAutoFit/>
          </a:bodyPr>
          <a:lstStyle/>
          <a:p>
            <a:r>
              <a:rPr lang="en-GB" sz="2800" dirty="0">
                <a:solidFill>
                  <a:schemeClr val="tx1">
                    <a:lumMod val="20000"/>
                    <a:lumOff val="80000"/>
                  </a:schemeClr>
                </a:solidFill>
                <a:latin typeface="Comic Sans MS" pitchFamily="66" charset="0"/>
              </a:rPr>
              <a:t>“Take then all out,” said the wise old man. “But then I’ll be back where I first began.”</a:t>
            </a:r>
          </a:p>
        </p:txBody>
      </p:sp>
    </p:spTree>
    <p:extLst>
      <p:ext uri="{BB962C8B-B14F-4D97-AF65-F5344CB8AC3E}">
        <p14:creationId xmlns:p14="http://schemas.microsoft.com/office/powerpoint/2010/main" val="86926403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552" y="243880"/>
            <a:ext cx="7845703" cy="48318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TextBox 2"/>
          <p:cNvSpPr txBox="1"/>
          <p:nvPr/>
        </p:nvSpPr>
        <p:spPr>
          <a:xfrm>
            <a:off x="323528" y="5373216"/>
            <a:ext cx="8352928" cy="954107"/>
          </a:xfrm>
          <a:prstGeom prst="rect">
            <a:avLst/>
          </a:prstGeom>
          <a:noFill/>
        </p:spPr>
        <p:txBody>
          <a:bodyPr wrap="square" rtlCol="0">
            <a:spAutoFit/>
          </a:bodyPr>
          <a:lstStyle/>
          <a:p>
            <a:r>
              <a:rPr lang="en-GB" sz="2800" dirty="0">
                <a:solidFill>
                  <a:schemeClr val="tx1">
                    <a:lumMod val="20000"/>
                    <a:lumOff val="80000"/>
                  </a:schemeClr>
                </a:solidFill>
                <a:latin typeface="Comic Sans MS" pitchFamily="66" charset="0"/>
              </a:rPr>
              <a:t>So she opened the window and out flew the hen. “That’s better – at last I can sneeze again.”</a:t>
            </a:r>
          </a:p>
        </p:txBody>
      </p:sp>
    </p:spTree>
    <p:extLst>
      <p:ext uri="{BB962C8B-B14F-4D97-AF65-F5344CB8AC3E}">
        <p14:creationId xmlns:p14="http://schemas.microsoft.com/office/powerpoint/2010/main" val="241856677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560" y="260649"/>
            <a:ext cx="7992888" cy="50692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TextBox 2"/>
          <p:cNvSpPr txBox="1"/>
          <p:nvPr/>
        </p:nvSpPr>
        <p:spPr>
          <a:xfrm>
            <a:off x="323528" y="5373216"/>
            <a:ext cx="8352928" cy="954107"/>
          </a:xfrm>
          <a:prstGeom prst="rect">
            <a:avLst/>
          </a:prstGeom>
          <a:noFill/>
        </p:spPr>
        <p:txBody>
          <a:bodyPr wrap="square" rtlCol="0">
            <a:spAutoFit/>
          </a:bodyPr>
          <a:lstStyle/>
          <a:p>
            <a:r>
              <a:rPr lang="en-GB" sz="2800" dirty="0">
                <a:solidFill>
                  <a:schemeClr val="tx1">
                    <a:lumMod val="20000"/>
                    <a:lumOff val="80000"/>
                  </a:schemeClr>
                </a:solidFill>
                <a:latin typeface="Comic Sans MS" pitchFamily="66" charset="0"/>
              </a:rPr>
              <a:t>She shooed out the goat and she shoved out the pig. “My house is beginning to feel pretty big.”</a:t>
            </a:r>
          </a:p>
        </p:txBody>
      </p:sp>
    </p:spTree>
    <p:extLst>
      <p:ext uri="{BB962C8B-B14F-4D97-AF65-F5344CB8AC3E}">
        <p14:creationId xmlns:p14="http://schemas.microsoft.com/office/powerpoint/2010/main" val="393247781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34014" y="188640"/>
            <a:ext cx="4608165" cy="48322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TextBox 2"/>
          <p:cNvSpPr txBox="1"/>
          <p:nvPr/>
        </p:nvSpPr>
        <p:spPr>
          <a:xfrm>
            <a:off x="323528" y="5373216"/>
            <a:ext cx="8352928" cy="1384995"/>
          </a:xfrm>
          <a:prstGeom prst="rect">
            <a:avLst/>
          </a:prstGeom>
          <a:noFill/>
        </p:spPr>
        <p:txBody>
          <a:bodyPr wrap="square" rtlCol="0">
            <a:spAutoFit/>
          </a:bodyPr>
          <a:lstStyle/>
          <a:p>
            <a:r>
              <a:rPr lang="en-GB" sz="2800" dirty="0">
                <a:solidFill>
                  <a:schemeClr val="tx1">
                    <a:lumMod val="20000"/>
                    <a:lumOff val="80000"/>
                  </a:schemeClr>
                </a:solidFill>
                <a:latin typeface="Comic Sans MS" pitchFamily="66" charset="0"/>
              </a:rPr>
              <a:t>She huffed and she puffed and she pushed out the cow. “Just look at my house, it’s enormous now.”</a:t>
            </a:r>
          </a:p>
        </p:txBody>
      </p:sp>
    </p:spTree>
    <p:extLst>
      <p:ext uri="{BB962C8B-B14F-4D97-AF65-F5344CB8AC3E}">
        <p14:creationId xmlns:p14="http://schemas.microsoft.com/office/powerpoint/2010/main" val="354912737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9772" y="165111"/>
            <a:ext cx="3960440" cy="48820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TextBox 2"/>
          <p:cNvSpPr txBox="1"/>
          <p:nvPr/>
        </p:nvSpPr>
        <p:spPr>
          <a:xfrm>
            <a:off x="323528" y="5047163"/>
            <a:ext cx="8352928" cy="1815882"/>
          </a:xfrm>
          <a:prstGeom prst="rect">
            <a:avLst/>
          </a:prstGeom>
          <a:noFill/>
        </p:spPr>
        <p:txBody>
          <a:bodyPr wrap="square" rtlCol="0">
            <a:spAutoFit/>
          </a:bodyPr>
          <a:lstStyle/>
          <a:p>
            <a:r>
              <a:rPr lang="en-GB" sz="2800" dirty="0">
                <a:solidFill>
                  <a:schemeClr val="tx1">
                    <a:lumMod val="20000"/>
                    <a:lumOff val="80000"/>
                  </a:schemeClr>
                </a:solidFill>
                <a:latin typeface="Comic Sans MS" pitchFamily="66" charset="0"/>
              </a:rPr>
              <a:t>“Thank you, old man, for the work you have done. It was weeny for five, it’s gigantic for one. There’s no need to grumble and there’s no need to grouse. There’s plenty of room in my house.”</a:t>
            </a:r>
          </a:p>
        </p:txBody>
      </p:sp>
    </p:spTree>
    <p:extLst>
      <p:ext uri="{BB962C8B-B14F-4D97-AF65-F5344CB8AC3E}">
        <p14:creationId xmlns:p14="http://schemas.microsoft.com/office/powerpoint/2010/main" val="346019414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11760" y="188640"/>
            <a:ext cx="4051151" cy="510695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TextBox 2"/>
          <p:cNvSpPr txBox="1"/>
          <p:nvPr/>
        </p:nvSpPr>
        <p:spPr>
          <a:xfrm>
            <a:off x="323528" y="5373216"/>
            <a:ext cx="8352928" cy="954107"/>
          </a:xfrm>
          <a:prstGeom prst="rect">
            <a:avLst/>
          </a:prstGeom>
          <a:noFill/>
        </p:spPr>
        <p:txBody>
          <a:bodyPr wrap="square" rtlCol="0">
            <a:spAutoFit/>
          </a:bodyPr>
          <a:lstStyle/>
          <a:p>
            <a:r>
              <a:rPr lang="en-GB" sz="2800" dirty="0">
                <a:solidFill>
                  <a:schemeClr val="tx1">
                    <a:lumMod val="20000"/>
                    <a:lumOff val="80000"/>
                  </a:schemeClr>
                </a:solidFill>
                <a:latin typeface="Comic Sans MS" pitchFamily="66" charset="0"/>
              </a:rPr>
              <a:t>And now she’s full of frolics and fiddle-de-</a:t>
            </a:r>
            <a:r>
              <a:rPr lang="en-GB" sz="2800" dirty="0" err="1">
                <a:solidFill>
                  <a:schemeClr val="tx1">
                    <a:lumMod val="20000"/>
                    <a:lumOff val="80000"/>
                  </a:schemeClr>
                </a:solidFill>
                <a:latin typeface="Comic Sans MS" pitchFamily="66" charset="0"/>
              </a:rPr>
              <a:t>dees</a:t>
            </a:r>
            <a:r>
              <a:rPr lang="en-GB" sz="2800" dirty="0">
                <a:solidFill>
                  <a:schemeClr val="tx1">
                    <a:lumMod val="20000"/>
                    <a:lumOff val="80000"/>
                  </a:schemeClr>
                </a:solidFill>
                <a:latin typeface="Comic Sans MS" pitchFamily="66" charset="0"/>
              </a:rPr>
              <a:t>. It isn’t a squash and it isn’t a squeeze. </a:t>
            </a:r>
          </a:p>
        </p:txBody>
      </p:sp>
    </p:spTree>
    <p:extLst>
      <p:ext uri="{BB962C8B-B14F-4D97-AF65-F5344CB8AC3E}">
        <p14:creationId xmlns:p14="http://schemas.microsoft.com/office/powerpoint/2010/main" val="81884666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11760" y="188640"/>
            <a:ext cx="4291204" cy="51125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TextBox 2"/>
          <p:cNvSpPr txBox="1"/>
          <p:nvPr/>
        </p:nvSpPr>
        <p:spPr>
          <a:xfrm>
            <a:off x="323528" y="5373216"/>
            <a:ext cx="8352928" cy="954107"/>
          </a:xfrm>
          <a:prstGeom prst="rect">
            <a:avLst/>
          </a:prstGeom>
          <a:noFill/>
        </p:spPr>
        <p:txBody>
          <a:bodyPr wrap="square" rtlCol="0">
            <a:spAutoFit/>
          </a:bodyPr>
          <a:lstStyle/>
          <a:p>
            <a:r>
              <a:rPr lang="en-GB" sz="2800" dirty="0">
                <a:solidFill>
                  <a:schemeClr val="tx1">
                    <a:lumMod val="20000"/>
                    <a:lumOff val="80000"/>
                  </a:schemeClr>
                </a:solidFill>
                <a:latin typeface="Comic Sans MS" pitchFamily="66" charset="0"/>
              </a:rPr>
              <a:t>Yes, she’s full of frolics and fiddle-de-</a:t>
            </a:r>
            <a:r>
              <a:rPr lang="en-GB" sz="2800" dirty="0" err="1">
                <a:solidFill>
                  <a:schemeClr val="tx1">
                    <a:lumMod val="20000"/>
                    <a:lumOff val="80000"/>
                  </a:schemeClr>
                </a:solidFill>
                <a:latin typeface="Comic Sans MS" pitchFamily="66" charset="0"/>
              </a:rPr>
              <a:t>dees</a:t>
            </a:r>
            <a:r>
              <a:rPr lang="en-GB" sz="2800" dirty="0">
                <a:solidFill>
                  <a:schemeClr val="tx1">
                    <a:lumMod val="20000"/>
                    <a:lumOff val="80000"/>
                  </a:schemeClr>
                </a:solidFill>
                <a:latin typeface="Comic Sans MS" pitchFamily="66" charset="0"/>
              </a:rPr>
              <a:t>. It isn’t a squash or a squeeze. </a:t>
            </a:r>
          </a:p>
        </p:txBody>
      </p:sp>
    </p:spTree>
    <p:extLst>
      <p:ext uri="{BB962C8B-B14F-4D97-AF65-F5344CB8AC3E}">
        <p14:creationId xmlns:p14="http://schemas.microsoft.com/office/powerpoint/2010/main" val="4015650688"/>
      </p:ext>
    </p:extLst>
  </p:cSld>
  <p:clrMapOvr>
    <a:masterClrMapping/>
  </p:clrMapOvr>
</p:sld>
</file>

<file path=ppt/theme/theme1.xml><?xml version="1.0" encoding="utf-8"?>
<a:theme xmlns:a="http://schemas.openxmlformats.org/drawingml/2006/main" name="Office Theme">
  <a:themeElements>
    <a:clrScheme name="Custom 3">
      <a:dk1>
        <a:srgbClr val="76923C"/>
      </a:dk1>
      <a:lt1>
        <a:srgbClr val="C3D69B"/>
      </a:lt1>
      <a:dk2>
        <a:srgbClr val="76923C"/>
      </a:dk2>
      <a:lt2>
        <a:srgbClr val="C3D69B"/>
      </a:lt2>
      <a:accent1>
        <a:srgbClr val="76923C"/>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67</TotalTime>
  <Words>676</Words>
  <Application>Microsoft Office PowerPoint</Application>
  <PresentationFormat>On-screen Show (4:3)</PresentationFormat>
  <Paragraphs>32</Paragraphs>
  <Slides>33</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33</vt:i4>
      </vt:variant>
    </vt:vector>
  </HeadingPairs>
  <TitlesOfParts>
    <vt:vector size="37" baseType="lpstr">
      <vt:lpstr>Arial</vt:lpstr>
      <vt:lpstr>Calibri</vt:lpstr>
      <vt:lpstr>Comic Sans MS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7hills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B.Partridge</dc:creator>
  <cp:lastModifiedBy>Sarah Dark</cp:lastModifiedBy>
  <cp:revision>6</cp:revision>
  <dcterms:created xsi:type="dcterms:W3CDTF">2013-01-09T17:14:15Z</dcterms:created>
  <dcterms:modified xsi:type="dcterms:W3CDTF">2021-01-03T13:58:57Z</dcterms:modified>
</cp:coreProperties>
</file>