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notesMasterIdLst>
    <p:notesMasterId r:id="rId27"/>
  </p:notesMasterIdLst>
  <p:sldIdLst>
    <p:sldId id="256" r:id="rId2"/>
    <p:sldId id="257" r:id="rId3"/>
    <p:sldId id="258" r:id="rId4"/>
    <p:sldId id="344" r:id="rId5"/>
    <p:sldId id="260" r:id="rId6"/>
    <p:sldId id="261" r:id="rId7"/>
    <p:sldId id="348" r:id="rId8"/>
    <p:sldId id="264" r:id="rId9"/>
    <p:sldId id="266" r:id="rId10"/>
    <p:sldId id="267" r:id="rId11"/>
    <p:sldId id="268" r:id="rId12"/>
    <p:sldId id="270" r:id="rId13"/>
    <p:sldId id="346" r:id="rId14"/>
    <p:sldId id="272" r:id="rId15"/>
    <p:sldId id="332" r:id="rId16"/>
    <p:sldId id="321" r:id="rId17"/>
    <p:sldId id="322" r:id="rId18"/>
    <p:sldId id="325" r:id="rId19"/>
    <p:sldId id="298" r:id="rId20"/>
    <p:sldId id="338" r:id="rId21"/>
    <p:sldId id="339" r:id="rId22"/>
    <p:sldId id="340" r:id="rId23"/>
    <p:sldId id="312" r:id="rId24"/>
    <p:sldId id="309" r:id="rId25"/>
    <p:sldId id="34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24" autoAdjust="0"/>
    <p:restoredTop sz="94660"/>
  </p:normalViewPr>
  <p:slideViewPr>
    <p:cSldViewPr>
      <p:cViewPr>
        <p:scale>
          <a:sx n="76" d="100"/>
          <a:sy n="76" d="100"/>
        </p:scale>
        <p:origin x="-2706" y="-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239D6-0C6D-483E-8DBF-4A4C20AECF4C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1E34A-87F8-468F-BA9D-FCF4E1D76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423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848E07-FC72-4EA1-A87B-0FB06A4E58B9}" type="slidenum">
              <a:rPr lang="en-GB"/>
              <a:pPr/>
              <a:t>5</a:t>
            </a:fld>
            <a:endParaRPr lang="en-GB"/>
          </a:p>
        </p:txBody>
      </p:sp>
      <p:sp>
        <p:nvSpPr>
          <p:cNvPr id="245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stress factors – what we can’t see under the surface</a:t>
            </a:r>
          </a:p>
          <a:p>
            <a:r>
              <a:rPr lang="en-US" dirty="0"/>
              <a:t>Misunderstandings, together with Poor communication and a  breakdown in communication lead to challenging </a:t>
            </a:r>
            <a:r>
              <a:rPr lang="en-US" dirty="0" err="1"/>
              <a:t>behaviour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Need to teach emotions as young person is feeling them. ‘Kamal, you are frustrated because the minibus is not working and we cannot go swimming’. ‘James is</a:t>
            </a:r>
            <a:r>
              <a:rPr lang="en-GB" baseline="0" dirty="0"/>
              <a:t> angry because the computer is broken’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F1F3D1-93BD-44FC-BBAD-04989EBD7DF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757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Modelling emotions</a:t>
            </a:r>
          </a:p>
          <a:p>
            <a:r>
              <a:rPr lang="en-GB" dirty="0"/>
              <a:t>Emotion pictures</a:t>
            </a:r>
          </a:p>
          <a:p>
            <a:r>
              <a:rPr lang="en-GB" dirty="0"/>
              <a:t>Emotion keyrings</a:t>
            </a:r>
          </a:p>
          <a:p>
            <a:r>
              <a:rPr lang="en-GB" dirty="0"/>
              <a:t>Feelings book</a:t>
            </a:r>
          </a:p>
          <a:p>
            <a:r>
              <a:rPr lang="en-GB" dirty="0"/>
              <a:t>When I’m stressed I can…</a:t>
            </a:r>
          </a:p>
          <a:p>
            <a:r>
              <a:rPr lang="en-GB" dirty="0"/>
              <a:t>You can help me by…take a walk with me, give me space, reduce noise level, time to think, talk less, give me a treat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3981D-EB60-40C0-84FD-8660F98355D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505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1E34A-87F8-468F-BA9D-FCF4E1D76A3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452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 an exhaustive list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1E34A-87F8-468F-BA9D-FCF4E1D76A3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668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List is not exhaustive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1E34A-87F8-468F-BA9D-FCF4E1D76A3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9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054F7B-2777-474A-9607-24D15F969C96}" type="slidenum">
              <a:rPr lang="en-GB" smtClean="0"/>
              <a:pPr/>
              <a:t>19</a:t>
            </a:fld>
            <a:endParaRPr lang="en-GB"/>
          </a:p>
        </p:txBody>
      </p:sp>
      <p:sp>
        <p:nvSpPr>
          <p:cNvPr id="390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0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z="900" dirty="0">
                <a:latin typeface="Comic Sans MS" pitchFamily="66" charset="0"/>
              </a:rPr>
              <a:t>Don’t say ‘No’, do say ‘stop’, ‘wait’, ‘look’, ‘listen’ </a:t>
            </a:r>
            <a:r>
              <a:rPr lang="en-GB" sz="900" dirty="0" err="1">
                <a:latin typeface="Comic Sans MS" pitchFamily="66" charset="0"/>
              </a:rPr>
              <a:t>etc</a:t>
            </a:r>
            <a:endParaRPr lang="en-GB" sz="900" dirty="0">
              <a:latin typeface="Comic Sans MS" pitchFamily="66" charset="0"/>
            </a:endParaRPr>
          </a:p>
          <a:p>
            <a:pPr eaLnBrk="1" hangingPunct="1"/>
            <a:endParaRPr lang="en-GB" sz="900" dirty="0">
              <a:latin typeface="Comic Sans MS" pitchFamily="66" charset="0"/>
            </a:endParaRPr>
          </a:p>
          <a:p>
            <a:pPr eaLnBrk="1" hangingPunct="1"/>
            <a:endParaRPr lang="en-GB" sz="900" dirty="0">
              <a:latin typeface="Comic Sans MS" pitchFamily="66" charset="0"/>
            </a:endParaRPr>
          </a:p>
          <a:p>
            <a:pPr eaLnBrk="1" hangingPunct="1"/>
            <a:endParaRPr lang="en-GB" sz="900" dirty="0">
              <a:latin typeface="Comic Sans MS" pitchFamily="66" charset="0"/>
            </a:endParaRPr>
          </a:p>
          <a:p>
            <a:pPr eaLnBrk="1" hangingPunct="1"/>
            <a:r>
              <a:rPr lang="en-GB" sz="900" dirty="0">
                <a:latin typeface="Comic Sans MS" pitchFamily="66" charset="0"/>
              </a:rPr>
              <a:t>Don’t say, ‘It’s dinner time David, come and sit down now, turn off that video, quick it’s getting cold’. 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z="900" dirty="0">
                <a:solidFill>
                  <a:schemeClr val="bg2"/>
                </a:solidFill>
                <a:latin typeface="Comic Sans MS" pitchFamily="66" charset="0"/>
              </a:rPr>
              <a:t>                         </a:t>
            </a:r>
            <a:r>
              <a:rPr lang="en-GB" sz="900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Do say, ‘David, dinner’ </a:t>
            </a:r>
          </a:p>
          <a:p>
            <a:pPr eaLnBrk="1" hangingPunct="1">
              <a:buFont typeface="Wingdings" pitchFamily="2" charset="2"/>
              <a:buNone/>
            </a:pPr>
            <a:endParaRPr lang="en-GB" sz="900" dirty="0">
              <a:solidFill>
                <a:schemeClr val="tx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GB" sz="900" dirty="0">
                <a:latin typeface="Comic Sans MS" pitchFamily="66" charset="0"/>
              </a:rPr>
              <a:t>‘</a:t>
            </a:r>
            <a:r>
              <a:rPr lang="en-GB" sz="900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David, still feet</a:t>
            </a:r>
            <a:r>
              <a:rPr lang="en-GB" sz="900" dirty="0">
                <a:latin typeface="Comic Sans MS" pitchFamily="66" charset="0"/>
              </a:rPr>
              <a:t>’ not ‘Don’t keep stamping your feet’. </a:t>
            </a:r>
            <a:endParaRPr lang="en-GB" sz="900" dirty="0"/>
          </a:p>
          <a:p>
            <a:pPr eaLnBrk="1" hangingPunct="1">
              <a:buFont typeface="Wingdings" pitchFamily="2" charset="2"/>
              <a:buNone/>
            </a:pPr>
            <a:endParaRPr lang="en-GB" sz="900" dirty="0">
              <a:solidFill>
                <a:schemeClr val="tx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  <a:p>
            <a:pPr eaLnBrk="1" hangingPunct="1"/>
            <a:endParaRPr lang="en-GB" sz="900" dirty="0">
              <a:latin typeface="Comic Sans MS" pitchFamily="66" charset="0"/>
            </a:endParaRPr>
          </a:p>
          <a:p>
            <a:pPr eaLnBrk="1" hangingPunct="1"/>
            <a:endParaRPr lang="en-GB" sz="900" dirty="0">
              <a:latin typeface="Comic Sans MS" pitchFamily="66" charset="0"/>
            </a:endParaRPr>
          </a:p>
          <a:p>
            <a:pPr eaLnBrk="1" hangingPunct="1"/>
            <a:r>
              <a:rPr lang="en-GB" sz="900" dirty="0">
                <a:latin typeface="Comic Sans MS" pitchFamily="66" charset="0"/>
              </a:rPr>
              <a:t>Use consistent language- jumper, pullover, sweater, jersey? </a:t>
            </a:r>
          </a:p>
          <a:p>
            <a:pPr eaLnBrk="1" hangingPunct="1"/>
            <a:endParaRPr lang="en-GB" sz="900" dirty="0">
              <a:latin typeface="Comic Sans MS" pitchFamily="66" charset="0"/>
            </a:endParaRPr>
          </a:p>
          <a:p>
            <a:pPr eaLnBrk="1" hangingPunct="1"/>
            <a:endParaRPr lang="en-GB" sz="900" dirty="0">
              <a:latin typeface="Comic Sans MS" pitchFamily="66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00ABD3-495B-4AEE-B745-A1EBC5D50427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25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In times of stress- communication can be limited – so keep it simple</a:t>
            </a:r>
          </a:p>
          <a:p>
            <a:endParaRPr lang="en-GB" altLang="en-US" dirty="0"/>
          </a:p>
          <a:p>
            <a:r>
              <a:rPr lang="en-GB" altLang="en-US" dirty="0"/>
              <a:t>Can help to avoid conflict – ‘the schedule says….’</a:t>
            </a:r>
          </a:p>
          <a:p>
            <a:r>
              <a:rPr lang="en-GB" altLang="en-US" dirty="0"/>
              <a:t>Can incorporate a red cross or ? For a change or surprise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F1F3D1-93BD-44FC-BBAD-04989EBD7DF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5125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Strips and key rings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F1F3D1-93BD-44FC-BBAD-04989EBD7DF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4724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F1F3D1-93BD-44FC-BBAD-04989EBD7DF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933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I’m working for…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Child’s </a:t>
            </a:r>
            <a:r>
              <a:rPr lang="en-GB" dirty="0" err="1"/>
              <a:t>reinforcers</a:t>
            </a:r>
            <a:r>
              <a:rPr lang="en-GB" dirty="0"/>
              <a:t> and motivators may not be huge or be motivating for us. Try a range of different things. Develop sensory</a:t>
            </a:r>
            <a:r>
              <a:rPr lang="en-GB" baseline="0" dirty="0"/>
              <a:t> boxes. Use </a:t>
            </a:r>
            <a:r>
              <a:rPr lang="en-GB" baseline="0" dirty="0" err="1"/>
              <a:t>reinforcer</a:t>
            </a:r>
            <a:r>
              <a:rPr lang="en-GB" baseline="0" dirty="0"/>
              <a:t> checklist.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F1F3D1-93BD-44FC-BBAD-04989EBD7DF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655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4420213-DD0D-4F0A-9F93-9962BD32C780}" type="datetimeFigureOut">
              <a:rPr lang="en-GB" smtClean="0"/>
              <a:t>11/10/2023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EC4CC05-B278-4FF6-86BC-B22842ABBA22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olshero.com/toolsheroes/albert-mehrabian/" TargetMode="External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tm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10" Type="http://schemas.openxmlformats.org/officeDocument/2006/relationships/image" Target="../media/image31.png"/><Relationship Id="rId19" Type="http://schemas.openxmlformats.org/officeDocument/2006/relationships/image" Target="../media/image40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543800" cy="1728192"/>
          </a:xfrm>
        </p:spPr>
        <p:txBody>
          <a:bodyPr>
            <a:normAutofit/>
          </a:bodyPr>
          <a:lstStyle/>
          <a:p>
            <a:r>
              <a:rPr lang="en-GB" sz="5000" dirty="0">
                <a:solidFill>
                  <a:srgbClr val="C00000"/>
                </a:solidFill>
              </a:rPr>
              <a:t>Behaviour and </a:t>
            </a:r>
            <a:br>
              <a:rPr lang="en-GB" sz="5000" dirty="0">
                <a:solidFill>
                  <a:srgbClr val="C00000"/>
                </a:solidFill>
              </a:rPr>
            </a:br>
            <a:r>
              <a:rPr lang="en-GB" sz="5000" dirty="0">
                <a:solidFill>
                  <a:srgbClr val="C00000"/>
                </a:solidFill>
              </a:rPr>
              <a:t>De-escalation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56992"/>
            <a:ext cx="1807889" cy="1820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859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2780928"/>
            <a:ext cx="7776864" cy="3505944"/>
          </a:xfrm>
        </p:spPr>
        <p:txBody>
          <a:bodyPr>
            <a:normAutofit/>
          </a:bodyPr>
          <a:lstStyle/>
          <a:p>
            <a:pPr marL="358775" indent="-358775">
              <a:buFont typeface="Arial" pitchFamily="34" charset="0"/>
              <a:buChar char="•"/>
              <a:defRPr/>
            </a:pPr>
            <a:endParaRPr lang="en-GB" dirty="0">
              <a:latin typeface="Comic Sans MS" panose="030F0702030302020204" pitchFamily="66" charset="0"/>
              <a:cs typeface="Arial" pitchFamily="34" charset="0"/>
            </a:endParaRPr>
          </a:p>
          <a:p>
            <a:pPr marL="358775" indent="-358775" algn="l">
              <a:buFont typeface="Arial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develop your understanding of behaviour </a:t>
            </a:r>
          </a:p>
          <a:p>
            <a:pPr marL="358775" indent="-358775" algn="l">
              <a:buFont typeface="Arial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58775" indent="-358775" algn="l">
              <a:buFont typeface="Arial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develop skills for working </a:t>
            </a:r>
            <a:r>
              <a:rPr lang="en-GB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with </a:t>
            </a:r>
            <a:r>
              <a:rPr lang="en-GB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behaviours at home. </a:t>
            </a:r>
          </a:p>
          <a:p>
            <a:pPr marL="358775" indent="-358775" algn="l">
              <a:buFont typeface="Arial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58775" indent="-358775" algn="l">
              <a:buFont typeface="Arial" pitchFamily="34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develop positive verbal and non verbal communication, diversion and de-escalation skills</a:t>
            </a:r>
            <a:r>
              <a:rPr lang="en-GB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58775" indent="-358775" algn="l">
              <a:buFont typeface="Arial" pitchFamily="34" charset="0"/>
              <a:buChar char="•"/>
              <a:defRPr/>
            </a:pPr>
            <a:endParaRPr lang="en-GB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58775" indent="-358775" algn="l">
              <a:buFont typeface="Arial" pitchFamily="34" charset="0"/>
              <a:buChar char="•"/>
              <a:defRPr/>
            </a:pPr>
            <a:r>
              <a:rPr lang="en-GB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provide next steps in supporting behaviours at home</a:t>
            </a:r>
          </a:p>
          <a:p>
            <a:pPr algn="l"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543800" cy="1728192"/>
          </a:xfrm>
        </p:spPr>
        <p:txBody>
          <a:bodyPr>
            <a:normAutofit/>
          </a:bodyPr>
          <a:lstStyle/>
          <a:p>
            <a:r>
              <a:rPr lang="en-GB" sz="5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Aims for the session:</a:t>
            </a:r>
            <a:r>
              <a:rPr lang="en-GB" sz="5000" dirty="0">
                <a:solidFill>
                  <a:srgbClr val="C00000"/>
                </a:solidFill>
                <a:latin typeface="Comic Sans MS" panose="030F0702030302020204" pitchFamily="66" charset="0"/>
              </a:rPr>
              <a:t/>
            </a:r>
            <a:br>
              <a:rPr lang="en-GB" sz="5000" dirty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endParaRPr lang="en-GB" sz="5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79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3" y="71870"/>
            <a:ext cx="8768236" cy="1143000"/>
          </a:xfrm>
        </p:spPr>
        <p:txBody>
          <a:bodyPr>
            <a:normAutofit/>
          </a:bodyPr>
          <a:lstStyle/>
          <a:p>
            <a:r>
              <a:rPr lang="en-GB" sz="5000" dirty="0">
                <a:solidFill>
                  <a:srgbClr val="C00000"/>
                </a:solidFill>
              </a:rPr>
              <a:t>Holistic approach </a:t>
            </a:r>
            <a:r>
              <a:rPr lang="en-GB" sz="5000" dirty="0" smtClean="0">
                <a:solidFill>
                  <a:srgbClr val="C00000"/>
                </a:solidFill>
              </a:rPr>
              <a:t>at RHS</a:t>
            </a:r>
            <a:endParaRPr lang="en-GB" sz="5000" dirty="0">
              <a:solidFill>
                <a:srgbClr val="C00000"/>
              </a:solidFill>
            </a:endParaRPr>
          </a:p>
        </p:txBody>
      </p:sp>
      <p:pic>
        <p:nvPicPr>
          <p:cNvPr id="3" name="Picture 2" descr="http://www.noesissolutions.com/Noesis/sites/default/files/Plugin_Framework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3" t="2239" r="14564" b="11058"/>
          <a:stretch/>
        </p:blipFill>
        <p:spPr bwMode="auto">
          <a:xfrm>
            <a:off x="3286285" y="2572935"/>
            <a:ext cx="3579541" cy="349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1343794"/>
            <a:ext cx="4032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We seek to support all children by: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understanding what drives their 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developing skills and approaches to enable us to provide them with the help they need</a:t>
            </a:r>
          </a:p>
        </p:txBody>
      </p:sp>
      <p:sp>
        <p:nvSpPr>
          <p:cNvPr id="5" name="Rectangle 4"/>
          <p:cNvSpPr/>
          <p:nvPr/>
        </p:nvSpPr>
        <p:spPr>
          <a:xfrm>
            <a:off x="5022725" y="2337066"/>
            <a:ext cx="2762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 pitchFamily="34" charset="0"/>
              </a:rPr>
              <a:t>Best interests of the child</a:t>
            </a:r>
          </a:p>
        </p:txBody>
      </p:sp>
      <p:sp>
        <p:nvSpPr>
          <p:cNvPr id="6" name="Rectangle 5"/>
          <p:cNvSpPr/>
          <p:nvPr/>
        </p:nvSpPr>
        <p:spPr>
          <a:xfrm>
            <a:off x="495662" y="4365621"/>
            <a:ext cx="32580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 pitchFamily="34" charset="0"/>
                <a:sym typeface="Arial" charset="0"/>
              </a:rPr>
              <a:t>Positive </a:t>
            </a:r>
            <a:r>
              <a:rPr lang="en-GB" dirty="0">
                <a:solidFill>
                  <a:schemeClr val="bg2">
                    <a:lumMod val="75000"/>
                  </a:schemeClr>
                </a:solidFill>
                <a:latin typeface="+mj-lt"/>
                <a:cs typeface="Arial" pitchFamily="34" charset="0"/>
                <a:sym typeface="Arial" charset="0"/>
              </a:rPr>
              <a:t>behaviour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 pitchFamily="34" charset="0"/>
                <a:sym typeface="Arial" charset="0"/>
              </a:rPr>
              <a:t> support approaches 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  <a:latin typeface="+mj-lt"/>
                <a:cs typeface="Arial" pitchFamily="34" charset="0"/>
                <a:sym typeface="Arial" charset="0"/>
              </a:rPr>
              <a:t>emphasising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 pitchFamily="34" charset="0"/>
                <a:sym typeface="Arial" charset="0"/>
              </a:rPr>
              <a:t> 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 pitchFamily="34" charset="0"/>
                <a:sym typeface="Arial" charset="0"/>
              </a:rPr>
              <a:t>de-escalation</a:t>
            </a:r>
            <a:endParaRPr lang="en-GB" dirty="0">
              <a:solidFill>
                <a:schemeClr val="bg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65826" y="4912086"/>
            <a:ext cx="1556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 pitchFamily="34" charset="0"/>
                <a:sym typeface="Arial" charset="0"/>
              </a:rPr>
              <a:t>Safeguarding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37084" y="3227045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Behaviour Management strategies </a:t>
            </a:r>
          </a:p>
        </p:txBody>
      </p:sp>
    </p:spTree>
    <p:extLst>
      <p:ext uri="{BB962C8B-B14F-4D97-AF65-F5344CB8AC3E}">
        <p14:creationId xmlns:p14="http://schemas.microsoft.com/office/powerpoint/2010/main" val="291929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16C13BE-0919-4B59-A4A1-7E2FB0954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196752"/>
          </a:xfrm>
        </p:spPr>
        <p:txBody>
          <a:bodyPr>
            <a:normAutofit/>
          </a:bodyPr>
          <a:lstStyle/>
          <a:p>
            <a:r>
              <a:rPr lang="en-GB" sz="5000" dirty="0">
                <a:solidFill>
                  <a:srgbClr val="C00000"/>
                </a:solidFill>
              </a:rPr>
              <a:t>Everyday strategies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E2B4300-70D4-44A5-A583-533A94ADFD0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07504" y="1556792"/>
            <a:ext cx="8856984" cy="5310892"/>
          </a:xfrm>
        </p:spPr>
        <p:txBody>
          <a:bodyPr>
            <a:normAutofit/>
          </a:bodyPr>
          <a:lstStyle/>
          <a:p>
            <a:r>
              <a:rPr lang="en-GB" sz="2200" u="sng" dirty="0">
                <a:latin typeface="+mj-lt"/>
              </a:rPr>
              <a:t>Tactical ignoring:</a:t>
            </a:r>
            <a:r>
              <a:rPr lang="en-GB" sz="2200" dirty="0">
                <a:latin typeface="+mj-lt"/>
              </a:rPr>
              <a:t> (a decisive choice not to notice). This may be used occasionally for low level disruptions. If you ignore behaviour, ensure there are sound reasons for doing so. </a:t>
            </a:r>
          </a:p>
          <a:p>
            <a:endParaRPr lang="en-GB" sz="2200" dirty="0">
              <a:latin typeface="+mj-lt"/>
            </a:endParaRPr>
          </a:p>
          <a:p>
            <a:r>
              <a:rPr lang="en-GB" sz="2200" u="sng" dirty="0">
                <a:latin typeface="+mj-lt"/>
              </a:rPr>
              <a:t>Reinforce appropriate behaviours:</a:t>
            </a:r>
            <a:r>
              <a:rPr lang="en-GB" sz="2200" dirty="0">
                <a:latin typeface="+mj-lt"/>
              </a:rPr>
              <a:t>  When a child does positive behaviours that you want – reinforce &amp; praise it.</a:t>
            </a:r>
          </a:p>
          <a:p>
            <a:endParaRPr lang="en-GB" sz="2200" dirty="0">
              <a:latin typeface="+mj-lt"/>
            </a:endParaRPr>
          </a:p>
          <a:p>
            <a:r>
              <a:rPr lang="en-GB" sz="2200" u="sng" dirty="0">
                <a:latin typeface="+mj-lt"/>
              </a:rPr>
              <a:t>Non-verbal gestures:</a:t>
            </a:r>
            <a:r>
              <a:rPr lang="en-GB" sz="2200" dirty="0">
                <a:latin typeface="+mj-lt"/>
              </a:rPr>
              <a:t>  may often be sufficient.</a:t>
            </a:r>
          </a:p>
          <a:p>
            <a:endParaRPr lang="en-GB" sz="2200" dirty="0">
              <a:latin typeface="+mj-lt"/>
            </a:endParaRPr>
          </a:p>
          <a:p>
            <a:r>
              <a:rPr lang="en-GB" sz="2200" u="sng" dirty="0">
                <a:latin typeface="+mj-lt"/>
              </a:rPr>
              <a:t>Distractions &amp; diversions</a:t>
            </a:r>
            <a:r>
              <a:rPr lang="en-GB" sz="2200" dirty="0">
                <a:latin typeface="+mj-lt"/>
              </a:rPr>
              <a:t> or the use </a:t>
            </a:r>
            <a:r>
              <a:rPr lang="en-GB" sz="2200" dirty="0" smtClean="0">
                <a:latin typeface="+mj-lt"/>
              </a:rPr>
              <a:t>of humour </a:t>
            </a:r>
            <a:r>
              <a:rPr lang="en-GB" sz="2200" dirty="0">
                <a:latin typeface="+mj-lt"/>
              </a:rPr>
              <a:t>often </a:t>
            </a:r>
            <a:r>
              <a:rPr lang="en-GB" sz="2200" dirty="0" smtClean="0">
                <a:latin typeface="+mj-lt"/>
              </a:rPr>
              <a:t>helps.</a:t>
            </a:r>
            <a:endParaRPr lang="en-GB" sz="2200" dirty="0">
              <a:latin typeface="+mj-l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239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3" name="Rectangle 3"/>
          <p:cNvSpPr>
            <a:spLocks noGrp="1" noChangeArrowheads="1"/>
          </p:cNvSpPr>
          <p:nvPr>
            <p:ph type="title"/>
          </p:nvPr>
        </p:nvSpPr>
        <p:spPr>
          <a:xfrm>
            <a:off x="179512" y="164165"/>
            <a:ext cx="8813036" cy="720725"/>
          </a:xfrm>
        </p:spPr>
        <p:txBody>
          <a:bodyPr>
            <a:noAutofit/>
          </a:bodyPr>
          <a:lstStyle/>
          <a:p>
            <a:r>
              <a:rPr lang="en-GB" sz="26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Stress factors often result in challenging behaviour</a:t>
            </a:r>
          </a:p>
        </p:txBody>
      </p:sp>
      <p:sp>
        <p:nvSpPr>
          <p:cNvPr id="240644" name="Rectangle 4"/>
          <p:cNvSpPr>
            <a:spLocks noGrp="1" noChangeArrowheads="1"/>
          </p:cNvSpPr>
          <p:nvPr>
            <p:ph type="body" idx="4294967295"/>
          </p:nvPr>
        </p:nvSpPr>
        <p:spPr>
          <a:xfrm rot="205576">
            <a:off x="1403170" y="5130496"/>
            <a:ext cx="1147759" cy="360363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GB" sz="2000" dirty="0">
                <a:solidFill>
                  <a:schemeClr val="hlink"/>
                </a:solidFill>
                <a:latin typeface="Calibri" pitchFamily="34" charset="0"/>
              </a:rPr>
              <a:t>losing</a:t>
            </a:r>
          </a:p>
        </p:txBody>
      </p:sp>
      <p:sp>
        <p:nvSpPr>
          <p:cNvPr id="240645" name="Rectangle 5"/>
          <p:cNvSpPr>
            <a:spLocks noChangeArrowheads="1"/>
          </p:cNvSpPr>
          <p:nvPr/>
        </p:nvSpPr>
        <p:spPr bwMode="auto">
          <a:xfrm rot="-738901">
            <a:off x="4223216" y="5385607"/>
            <a:ext cx="1882775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0066FF"/>
                </a:solidFill>
                <a:latin typeface="Calibri" pitchFamily="34" charset="0"/>
              </a:rPr>
              <a:t>Aches and pains</a:t>
            </a:r>
          </a:p>
        </p:txBody>
      </p:sp>
      <p:sp>
        <p:nvSpPr>
          <p:cNvPr id="240646" name="Rectangle 6"/>
          <p:cNvSpPr>
            <a:spLocks noChangeArrowheads="1"/>
          </p:cNvSpPr>
          <p:nvPr/>
        </p:nvSpPr>
        <p:spPr bwMode="auto">
          <a:xfrm rot="-670170">
            <a:off x="3807641" y="2262261"/>
            <a:ext cx="1596484" cy="5048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FF6600"/>
                </a:solidFill>
                <a:latin typeface="Calibri" pitchFamily="34" charset="0"/>
              </a:rPr>
              <a:t>Growing up</a:t>
            </a:r>
          </a:p>
        </p:txBody>
      </p:sp>
      <p:sp>
        <p:nvSpPr>
          <p:cNvPr id="240647" name="Rectangle 7"/>
          <p:cNvSpPr>
            <a:spLocks noChangeArrowheads="1"/>
          </p:cNvSpPr>
          <p:nvPr/>
        </p:nvSpPr>
        <p:spPr bwMode="auto">
          <a:xfrm rot="761975">
            <a:off x="2675680" y="5630604"/>
            <a:ext cx="1882775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latin typeface="Calibri" pitchFamily="34" charset="0"/>
              </a:rPr>
              <a:t>Demands</a:t>
            </a:r>
          </a:p>
        </p:txBody>
      </p:sp>
      <p:sp>
        <p:nvSpPr>
          <p:cNvPr id="240648" name="Rectangle 8"/>
          <p:cNvSpPr>
            <a:spLocks noChangeArrowheads="1"/>
          </p:cNvSpPr>
          <p:nvPr/>
        </p:nvSpPr>
        <p:spPr bwMode="auto">
          <a:xfrm>
            <a:off x="2178918" y="1689526"/>
            <a:ext cx="1944688" cy="5762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996633"/>
                </a:solidFill>
                <a:latin typeface="Calibri" pitchFamily="34" charset="0"/>
              </a:rPr>
              <a:t>Strong emotions in others</a:t>
            </a:r>
          </a:p>
        </p:txBody>
      </p:sp>
      <p:sp>
        <p:nvSpPr>
          <p:cNvPr id="240649" name="Rectangle 9"/>
          <p:cNvSpPr>
            <a:spLocks noChangeArrowheads="1"/>
          </p:cNvSpPr>
          <p:nvPr/>
        </p:nvSpPr>
        <p:spPr bwMode="auto">
          <a:xfrm rot="-835655">
            <a:off x="2225607" y="4486790"/>
            <a:ext cx="2376488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>
                <a:solidFill>
                  <a:srgbClr val="008000"/>
                </a:solidFill>
                <a:latin typeface="Calibri" pitchFamily="34" charset="0"/>
              </a:rPr>
              <a:t>Great life events</a:t>
            </a:r>
          </a:p>
        </p:txBody>
      </p:sp>
      <p:sp>
        <p:nvSpPr>
          <p:cNvPr id="240650" name="Rectangle 10"/>
          <p:cNvSpPr>
            <a:spLocks noChangeArrowheads="1"/>
          </p:cNvSpPr>
          <p:nvPr/>
        </p:nvSpPr>
        <p:spPr bwMode="auto">
          <a:xfrm>
            <a:off x="5867400" y="3357563"/>
            <a:ext cx="1944688" cy="5762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>
                <a:solidFill>
                  <a:srgbClr val="CC3300"/>
                </a:solidFill>
                <a:latin typeface="Calibri" pitchFamily="34" charset="0"/>
              </a:rPr>
              <a:t>Not finishing something</a:t>
            </a:r>
          </a:p>
        </p:txBody>
      </p:sp>
      <p:sp>
        <p:nvSpPr>
          <p:cNvPr id="240651" name="Rectangle 11"/>
          <p:cNvSpPr>
            <a:spLocks noChangeArrowheads="1"/>
          </p:cNvSpPr>
          <p:nvPr/>
        </p:nvSpPr>
        <p:spPr bwMode="auto">
          <a:xfrm rot="-521181">
            <a:off x="266502" y="5411924"/>
            <a:ext cx="1129959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0066FF"/>
                </a:solidFill>
                <a:latin typeface="Calibri" pitchFamily="34" charset="0"/>
              </a:rPr>
              <a:t>parties</a:t>
            </a:r>
          </a:p>
        </p:txBody>
      </p:sp>
      <p:sp>
        <p:nvSpPr>
          <p:cNvPr id="240652" name="Rectangle 12"/>
          <p:cNvSpPr>
            <a:spLocks noChangeArrowheads="1"/>
          </p:cNvSpPr>
          <p:nvPr/>
        </p:nvSpPr>
        <p:spPr bwMode="auto">
          <a:xfrm rot="506852">
            <a:off x="3667718" y="3874130"/>
            <a:ext cx="2145043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>
                <a:solidFill>
                  <a:srgbClr val="FF0066"/>
                </a:solidFill>
                <a:latin typeface="Calibri" pitchFamily="34" charset="0"/>
              </a:rPr>
              <a:t>Being told off</a:t>
            </a:r>
          </a:p>
        </p:txBody>
      </p:sp>
      <p:sp>
        <p:nvSpPr>
          <p:cNvPr id="240653" name="Rectangle 13"/>
          <p:cNvSpPr>
            <a:spLocks noChangeArrowheads="1"/>
          </p:cNvSpPr>
          <p:nvPr/>
        </p:nvSpPr>
        <p:spPr bwMode="auto">
          <a:xfrm>
            <a:off x="6696232" y="4868863"/>
            <a:ext cx="1908018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>
                <a:solidFill>
                  <a:srgbClr val="FF0000"/>
                </a:solidFill>
                <a:latin typeface="Calibri" pitchFamily="34" charset="0"/>
              </a:rPr>
              <a:t>Sleep problems</a:t>
            </a:r>
          </a:p>
        </p:txBody>
      </p:sp>
      <p:sp>
        <p:nvSpPr>
          <p:cNvPr id="240654" name="Rectangle 14"/>
          <p:cNvSpPr>
            <a:spLocks noChangeArrowheads="1"/>
          </p:cNvSpPr>
          <p:nvPr/>
        </p:nvSpPr>
        <p:spPr bwMode="auto">
          <a:xfrm rot="497829">
            <a:off x="5214936" y="1595919"/>
            <a:ext cx="1882775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0066FF"/>
                </a:solidFill>
                <a:latin typeface="Calibri" pitchFamily="34" charset="0"/>
              </a:rPr>
              <a:t>Sudden noises</a:t>
            </a:r>
          </a:p>
        </p:txBody>
      </p:sp>
      <p:sp>
        <p:nvSpPr>
          <p:cNvPr id="240655" name="Rectangle 15"/>
          <p:cNvSpPr>
            <a:spLocks noChangeArrowheads="1"/>
          </p:cNvSpPr>
          <p:nvPr/>
        </p:nvSpPr>
        <p:spPr bwMode="auto">
          <a:xfrm rot="21140426">
            <a:off x="5580063" y="4149725"/>
            <a:ext cx="2098675" cy="576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990099"/>
                </a:solidFill>
                <a:latin typeface="Calibri" pitchFamily="34" charset="0"/>
              </a:rPr>
              <a:t>Injustice or unfairness</a:t>
            </a:r>
          </a:p>
        </p:txBody>
      </p:sp>
      <p:sp>
        <p:nvSpPr>
          <p:cNvPr id="240656" name="Rectangle 16"/>
          <p:cNvSpPr>
            <a:spLocks noChangeArrowheads="1"/>
          </p:cNvSpPr>
          <p:nvPr/>
        </p:nvSpPr>
        <p:spPr bwMode="auto">
          <a:xfrm rot="-509060">
            <a:off x="6300788" y="1916113"/>
            <a:ext cx="2663825" cy="5762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>
                <a:solidFill>
                  <a:schemeClr val="accent2"/>
                </a:solidFill>
                <a:latin typeface="Calibri" pitchFamily="34" charset="0"/>
              </a:rPr>
              <a:t>Inability to make others understand</a:t>
            </a:r>
          </a:p>
        </p:txBody>
      </p:sp>
      <p:sp>
        <p:nvSpPr>
          <p:cNvPr id="240657" name="Rectangle 17"/>
          <p:cNvSpPr>
            <a:spLocks noChangeArrowheads="1"/>
          </p:cNvSpPr>
          <p:nvPr/>
        </p:nvSpPr>
        <p:spPr bwMode="auto">
          <a:xfrm rot="-1031375">
            <a:off x="111857" y="4524400"/>
            <a:ext cx="1882775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latin typeface="Calibri" pitchFamily="34" charset="0"/>
              </a:rPr>
              <a:t>December</a:t>
            </a:r>
          </a:p>
        </p:txBody>
      </p:sp>
      <p:sp>
        <p:nvSpPr>
          <p:cNvPr id="240658" name="Rectangle 18"/>
          <p:cNvSpPr>
            <a:spLocks noChangeArrowheads="1"/>
          </p:cNvSpPr>
          <p:nvPr/>
        </p:nvSpPr>
        <p:spPr bwMode="auto">
          <a:xfrm>
            <a:off x="3226679" y="5005130"/>
            <a:ext cx="1963115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>
                <a:solidFill>
                  <a:srgbClr val="FF0000"/>
                </a:solidFill>
                <a:latin typeface="Calibri" pitchFamily="34" charset="0"/>
              </a:rPr>
              <a:t>Making mistakes</a:t>
            </a:r>
          </a:p>
        </p:txBody>
      </p:sp>
      <p:sp>
        <p:nvSpPr>
          <p:cNvPr id="240659" name="Rectangle 19"/>
          <p:cNvSpPr>
            <a:spLocks noChangeArrowheads="1"/>
          </p:cNvSpPr>
          <p:nvPr/>
        </p:nvSpPr>
        <p:spPr bwMode="auto">
          <a:xfrm rot="235446">
            <a:off x="3697418" y="3028371"/>
            <a:ext cx="2087562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latin typeface="Calibri" pitchFamily="34" charset="0"/>
              </a:rPr>
              <a:t>Change of routine</a:t>
            </a:r>
          </a:p>
        </p:txBody>
      </p:sp>
      <p:sp>
        <p:nvSpPr>
          <p:cNvPr id="240660" name="Rectangle 20"/>
          <p:cNvSpPr>
            <a:spLocks noChangeArrowheads="1"/>
          </p:cNvSpPr>
          <p:nvPr/>
        </p:nvSpPr>
        <p:spPr bwMode="auto">
          <a:xfrm rot="544890">
            <a:off x="6372225" y="2781300"/>
            <a:ext cx="2160588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>
                <a:latin typeface="Calibri" pitchFamily="34" charset="0"/>
              </a:rPr>
              <a:t>Lack of structure</a:t>
            </a:r>
          </a:p>
        </p:txBody>
      </p:sp>
      <p:sp>
        <p:nvSpPr>
          <p:cNvPr id="240661" name="Rectangle 21"/>
          <p:cNvSpPr>
            <a:spLocks noChangeArrowheads="1"/>
          </p:cNvSpPr>
          <p:nvPr/>
        </p:nvSpPr>
        <p:spPr bwMode="auto">
          <a:xfrm rot="284367">
            <a:off x="6852218" y="5470530"/>
            <a:ext cx="1883070" cy="37985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0066FF"/>
                </a:solidFill>
                <a:latin typeface="Calibri" pitchFamily="34" charset="0"/>
              </a:rPr>
              <a:t>Other children</a:t>
            </a:r>
          </a:p>
        </p:txBody>
      </p:sp>
      <p:sp>
        <p:nvSpPr>
          <p:cNvPr id="240662" name="Rectangle 22"/>
          <p:cNvSpPr>
            <a:spLocks noChangeArrowheads="1"/>
          </p:cNvSpPr>
          <p:nvPr/>
        </p:nvSpPr>
        <p:spPr bwMode="auto">
          <a:xfrm rot="21143616">
            <a:off x="3669317" y="1299627"/>
            <a:ext cx="2315681" cy="37501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FF0000"/>
                </a:solidFill>
                <a:latin typeface="Calibri" pitchFamily="34" charset="0"/>
              </a:rPr>
              <a:t>Change of adults</a:t>
            </a:r>
          </a:p>
        </p:txBody>
      </p:sp>
      <p:sp>
        <p:nvSpPr>
          <p:cNvPr id="240663" name="Rectangle 23"/>
          <p:cNvSpPr>
            <a:spLocks noChangeArrowheads="1"/>
          </p:cNvSpPr>
          <p:nvPr/>
        </p:nvSpPr>
        <p:spPr bwMode="auto">
          <a:xfrm rot="-452953">
            <a:off x="302330" y="2608417"/>
            <a:ext cx="1949740" cy="41308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008000"/>
                </a:solidFill>
                <a:latin typeface="Calibri" pitchFamily="34" charset="0"/>
              </a:rPr>
              <a:t>Sudden changes</a:t>
            </a:r>
          </a:p>
        </p:txBody>
      </p:sp>
      <p:sp>
        <p:nvSpPr>
          <p:cNvPr id="240664" name="Rectangle 24"/>
          <p:cNvSpPr>
            <a:spLocks noChangeArrowheads="1"/>
          </p:cNvSpPr>
          <p:nvPr/>
        </p:nvSpPr>
        <p:spPr bwMode="auto">
          <a:xfrm rot="807411">
            <a:off x="75148" y="3796685"/>
            <a:ext cx="3024188" cy="42185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6600CC"/>
                </a:solidFill>
                <a:latin typeface="Calibri" pitchFamily="34" charset="0"/>
              </a:rPr>
              <a:t>Dislike of particular people</a:t>
            </a:r>
          </a:p>
        </p:txBody>
      </p:sp>
      <p:sp>
        <p:nvSpPr>
          <p:cNvPr id="240665" name="Rectangle 25"/>
          <p:cNvSpPr>
            <a:spLocks noChangeArrowheads="1"/>
          </p:cNvSpPr>
          <p:nvPr/>
        </p:nvSpPr>
        <p:spPr bwMode="auto">
          <a:xfrm rot="944084">
            <a:off x="6908320" y="1019775"/>
            <a:ext cx="2232025" cy="5318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FF0000"/>
                </a:solidFill>
                <a:latin typeface="Calibri" pitchFamily="34" charset="0"/>
              </a:rPr>
              <a:t>family-related problems</a:t>
            </a:r>
          </a:p>
        </p:txBody>
      </p:sp>
      <p:sp>
        <p:nvSpPr>
          <p:cNvPr id="2" name="TextBox 1"/>
          <p:cNvSpPr txBox="1"/>
          <p:nvPr/>
        </p:nvSpPr>
        <p:spPr>
          <a:xfrm rot="20742351">
            <a:off x="238020" y="1370544"/>
            <a:ext cx="2549461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92D050"/>
                </a:solidFill>
              </a:rPr>
              <a:t>Misunderstandings</a:t>
            </a:r>
          </a:p>
        </p:txBody>
      </p:sp>
      <p:sp>
        <p:nvSpPr>
          <p:cNvPr id="3" name="TextBox 2"/>
          <p:cNvSpPr txBox="1"/>
          <p:nvPr/>
        </p:nvSpPr>
        <p:spPr>
          <a:xfrm rot="355101">
            <a:off x="391281" y="2207530"/>
            <a:ext cx="2822291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92D050"/>
                </a:solidFill>
              </a:rPr>
              <a:t>Poor communication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24745" y="3143808"/>
            <a:ext cx="217535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92D050"/>
                </a:solidFill>
              </a:rPr>
              <a:t>A breakdown in communication</a:t>
            </a:r>
          </a:p>
        </p:txBody>
      </p:sp>
      <p:sp>
        <p:nvSpPr>
          <p:cNvPr id="28" name="Rectangle 5">
            <a:extLst>
              <a:ext uri="{FF2B5EF4-FFF2-40B4-BE49-F238E27FC236}">
                <a16:creationId xmlns="" xmlns:a16="http://schemas.microsoft.com/office/drawing/2014/main" id="{F873C7DC-0E33-4814-B7EF-BCFEBEF0A93F}"/>
              </a:ext>
            </a:extLst>
          </p:cNvPr>
          <p:cNvSpPr>
            <a:spLocks noChangeArrowheads="1"/>
          </p:cNvSpPr>
          <p:nvPr/>
        </p:nvSpPr>
        <p:spPr bwMode="auto">
          <a:xfrm rot="-738901">
            <a:off x="5059242" y="5926250"/>
            <a:ext cx="1882775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80000"/>
              </a:lnSpc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GB" sz="2000" dirty="0">
                <a:solidFill>
                  <a:srgbClr val="0066FF"/>
                </a:solidFill>
                <a:latin typeface="Calibri" pitchFamily="34" charset="0"/>
              </a:rPr>
              <a:t>Different foods</a:t>
            </a:r>
          </a:p>
        </p:txBody>
      </p:sp>
      <p:sp>
        <p:nvSpPr>
          <p:cNvPr id="29" name="Rectangle 4">
            <a:extLst>
              <a:ext uri="{FF2B5EF4-FFF2-40B4-BE49-F238E27FC236}">
                <a16:creationId xmlns="" xmlns:a16="http://schemas.microsoft.com/office/drawing/2014/main" id="{3992B6A2-061E-47EF-8AEC-D171B577604B}"/>
              </a:ext>
            </a:extLst>
          </p:cNvPr>
          <p:cNvSpPr txBox="1">
            <a:spLocks noChangeArrowheads="1"/>
          </p:cNvSpPr>
          <p:nvPr/>
        </p:nvSpPr>
        <p:spPr>
          <a:xfrm>
            <a:off x="1216258" y="5927533"/>
            <a:ext cx="1651742" cy="3603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 vert="horz">
            <a:normAutofit fontScale="85000" lnSpcReduction="1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GB" sz="2000" dirty="0">
                <a:solidFill>
                  <a:schemeClr val="hlink"/>
                </a:solidFill>
                <a:latin typeface="Calibri" pitchFamily="34" charset="0"/>
              </a:rPr>
              <a:t>Toilet problems</a:t>
            </a:r>
          </a:p>
        </p:txBody>
      </p:sp>
    </p:spTree>
    <p:extLst>
      <p:ext uri="{BB962C8B-B14F-4D97-AF65-F5344CB8AC3E}">
        <p14:creationId xmlns:p14="http://schemas.microsoft.com/office/powerpoint/2010/main" val="11238075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406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406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2406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2406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2406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2406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2406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2406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50" grpId="0" animBg="1"/>
      <p:bldP spid="240658" grpId="0" animBg="1"/>
      <p:bldP spid="240662" grpId="0" animBg="1"/>
      <p:bldP spid="24066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24136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Understand what function the challenging behaviour serves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+mj-lt"/>
              </a:rPr>
              <a:t>To gain attention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+mj-lt"/>
              </a:rPr>
              <a:t>To gain a tangible consequence: e.g. a treat, a favourite toy or video.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+mj-lt"/>
              </a:rPr>
              <a:t>To gain a sensory consequence: e.g. to get warmer if one is cold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+mj-lt"/>
              </a:rPr>
              <a:t>To self-regulate one's emotions: to calm down if agitated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+mj-lt"/>
              </a:rPr>
              <a:t>To escape from or avoid an undesirable situation.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+mj-lt"/>
              </a:rPr>
              <a:t>To make a comment or declaration about one's environment, perceptions, or emotions.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+mj-lt"/>
              </a:rPr>
              <a:t>To fill a habitual need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17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16C13BE-0919-4B59-A4A1-7E2FB0954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196752"/>
          </a:xfrm>
        </p:spPr>
        <p:txBody>
          <a:bodyPr>
            <a:normAutofit/>
          </a:bodyPr>
          <a:lstStyle/>
          <a:p>
            <a:r>
              <a:rPr lang="en-GB" sz="5000" dirty="0" smtClean="0">
                <a:solidFill>
                  <a:srgbClr val="C00000"/>
                </a:solidFill>
              </a:rPr>
              <a:t>We should aim to:</a:t>
            </a:r>
            <a:endParaRPr lang="en-GB" sz="50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E2B4300-70D4-44A5-A583-533A94ADFD0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07504" y="1556792"/>
            <a:ext cx="8856984" cy="531089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Support 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children to learn and use more socially acceptable ways of expressing their feelings…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167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06152"/>
            <a:ext cx="8712968" cy="774576"/>
          </a:xfrm>
        </p:spPr>
        <p:txBody>
          <a:bodyPr>
            <a:noAutofit/>
          </a:bodyPr>
          <a:lstStyle/>
          <a:p>
            <a:r>
              <a:rPr lang="en-GB" sz="3500" dirty="0">
                <a:solidFill>
                  <a:srgbClr val="C00000"/>
                </a:solidFill>
              </a:rPr>
              <a:t>Teaching facial expressions and emotions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519045" y="1772816"/>
            <a:ext cx="3251200" cy="2438400"/>
          </a:xfrm>
          <a:ln w="57150">
            <a:solidFill>
              <a:schemeClr val="accent3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965" y="3640088"/>
            <a:ext cx="3635243" cy="2726432"/>
          </a:xfrm>
          <a:prstGeom prst="rect">
            <a:avLst/>
          </a:prstGeom>
          <a:ln w="57150">
            <a:solidFill>
              <a:schemeClr val="accent3"/>
            </a:solidFill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405633"/>
            <a:ext cx="14144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871" y="1196752"/>
            <a:ext cx="145732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927" y="2400556"/>
            <a:ext cx="1506537" cy="1401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833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28600"/>
            <a:ext cx="8784976" cy="758952"/>
          </a:xfrm>
        </p:spPr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C00000"/>
                </a:solidFill>
              </a:rPr>
              <a:t>Feelings page </a:t>
            </a:r>
            <a:r>
              <a:rPr lang="en-GB" sz="4000" dirty="0">
                <a:solidFill>
                  <a:srgbClr val="C00000"/>
                </a:solidFill>
              </a:rPr>
              <a:t>in communication book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3427" y="1527175"/>
            <a:ext cx="688063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589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13568"/>
          </a:xfrm>
        </p:spPr>
        <p:txBody>
          <a:bodyPr>
            <a:noAutofit/>
          </a:bodyPr>
          <a:lstStyle/>
          <a:p>
            <a:r>
              <a:rPr lang="en-GB" sz="5000" dirty="0">
                <a:solidFill>
                  <a:srgbClr val="C00000"/>
                </a:solidFill>
              </a:rPr>
              <a:t>You can help me…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6080" y="1700808"/>
            <a:ext cx="3163500" cy="4088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25093" y="1700808"/>
            <a:ext cx="3563331" cy="41549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take a walk with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2">
                  <a:lumMod val="75000"/>
                </a:schemeClr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give me space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2">
                  <a:lumMod val="75000"/>
                </a:schemeClr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reduce noise level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2">
                  <a:lumMod val="75000"/>
                </a:schemeClr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give me choices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2">
                  <a:lumMod val="75000"/>
                </a:schemeClr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time to think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2">
                  <a:lumMod val="75000"/>
                </a:schemeClr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talk less</a:t>
            </a:r>
          </a:p>
        </p:txBody>
      </p:sp>
    </p:spTree>
    <p:extLst>
      <p:ext uri="{BB962C8B-B14F-4D97-AF65-F5344CB8AC3E}">
        <p14:creationId xmlns:p14="http://schemas.microsoft.com/office/powerpoint/2010/main" val="115388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393" y="332656"/>
            <a:ext cx="8708095" cy="720080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C00000"/>
                </a:solidFill>
              </a:rPr>
              <a:t>Teaching understanding &amp; expression of emotions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1556791"/>
            <a:ext cx="6265070" cy="4435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233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B914FBD-61DB-4BB2-857E-DDE36BC568BF}"/>
              </a:ext>
            </a:extLst>
          </p:cNvPr>
          <p:cNvSpPr/>
          <p:nvPr/>
        </p:nvSpPr>
        <p:spPr>
          <a:xfrm>
            <a:off x="161744" y="905901"/>
            <a:ext cx="272702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</a:rPr>
              <a:t>Communicate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2AA83C40-E402-4C8E-BB6B-DEBC7D31152B}"/>
              </a:ext>
            </a:extLst>
          </p:cNvPr>
          <p:cNvSpPr/>
          <p:nvPr/>
        </p:nvSpPr>
        <p:spPr>
          <a:xfrm>
            <a:off x="179512" y="2545057"/>
            <a:ext cx="496855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Awareness &amp; Assessment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B586A9CD-47AF-4139-A6D7-415B45F67269}"/>
              </a:ext>
            </a:extLst>
          </p:cNvPr>
          <p:cNvSpPr/>
          <p:nvPr/>
        </p:nvSpPr>
        <p:spPr>
          <a:xfrm>
            <a:off x="199230" y="4008582"/>
            <a:ext cx="379670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Listen and Look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BC22E4B-181F-4521-849D-8CA20CC45E20}"/>
              </a:ext>
            </a:extLst>
          </p:cNvPr>
          <p:cNvSpPr/>
          <p:nvPr/>
        </p:nvSpPr>
        <p:spPr>
          <a:xfrm>
            <a:off x="179512" y="5675100"/>
            <a:ext cx="297009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Make Safe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15AFA1D6-5CE1-4515-82F7-552DDCCA4CFF}"/>
              </a:ext>
            </a:extLst>
          </p:cNvPr>
          <p:cNvSpPr/>
          <p:nvPr/>
        </p:nvSpPr>
        <p:spPr>
          <a:xfrm>
            <a:off x="5168786" y="861447"/>
            <a:ext cx="32190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325" lvl="1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Arial" pitchFamily="34" charset="0"/>
              </a:rPr>
              <a:t>body language</a:t>
            </a:r>
          </a:p>
          <a:p>
            <a:pPr marL="822325" lvl="1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Arial" pitchFamily="34" charset="0"/>
              </a:rPr>
              <a:t>intonation</a:t>
            </a:r>
          </a:p>
          <a:p>
            <a:pPr marL="822325" lvl="1" indent="-28575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Arial" pitchFamily="34" charset="0"/>
              </a:rPr>
              <a:t>scripts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F119C77B-C832-4256-A5D8-5AB3791FC145}"/>
              </a:ext>
            </a:extLst>
          </p:cNvPr>
          <p:cNvSpPr/>
          <p:nvPr/>
        </p:nvSpPr>
        <p:spPr>
          <a:xfrm>
            <a:off x="5175698" y="2185751"/>
            <a:ext cx="37887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325" lvl="1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prstClr val="black"/>
                </a:solidFill>
                <a:latin typeface="+mj-lt"/>
                <a:cs typeface="Arial" pitchFamily="34" charset="0"/>
              </a:rPr>
              <a:t>reading behaviour</a:t>
            </a:r>
          </a:p>
          <a:p>
            <a:pPr marL="822325" lvl="1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prstClr val="black"/>
                </a:solidFill>
                <a:latin typeface="+mj-lt"/>
                <a:cs typeface="Arial" pitchFamily="34" charset="0"/>
              </a:rPr>
              <a:t>anticipating what might happen next </a:t>
            </a:r>
          </a:p>
          <a:p>
            <a:pPr marL="822325" lvl="1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prstClr val="black"/>
                </a:solidFill>
                <a:latin typeface="+mj-lt"/>
                <a:cs typeface="Arial" pitchFamily="34" charset="0"/>
              </a:rPr>
              <a:t>knowledge of behaviour </a:t>
            </a:r>
          </a:p>
          <a:p>
            <a:pPr marL="536575" lvl="1">
              <a:defRPr/>
            </a:pPr>
            <a:r>
              <a:rPr lang="en-GB" dirty="0">
                <a:solidFill>
                  <a:prstClr val="black"/>
                </a:solidFill>
                <a:latin typeface="+mj-lt"/>
                <a:cs typeface="Arial" pitchFamily="34" charset="0"/>
              </a:rPr>
              <a:t>     plan strategies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C1BED1A0-53E4-4D94-8FAA-BF8245C73271}"/>
              </a:ext>
            </a:extLst>
          </p:cNvPr>
          <p:cNvSpPr/>
          <p:nvPr/>
        </p:nvSpPr>
        <p:spPr>
          <a:xfrm>
            <a:off x="5175698" y="4010804"/>
            <a:ext cx="37690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9475" lvl="1" indent="-34290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Arial" pitchFamily="34" charset="0"/>
              </a:rPr>
              <a:t>give time and space</a:t>
            </a:r>
          </a:p>
          <a:p>
            <a:pPr marL="879475" lvl="1" indent="-34290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Arial" pitchFamily="34" charset="0"/>
              </a:rPr>
              <a:t>allow pauses for take up time </a:t>
            </a:r>
          </a:p>
          <a:p>
            <a:pPr marL="879475" lvl="1" indent="-34290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Arial" pitchFamily="34" charset="0"/>
              </a:rPr>
              <a:t>give them a way out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B967BA13-0D76-4F56-BCE3-AF9180DD6736}"/>
              </a:ext>
            </a:extLst>
          </p:cNvPr>
          <p:cNvSpPr/>
          <p:nvPr/>
        </p:nvSpPr>
        <p:spPr>
          <a:xfrm>
            <a:off x="5193927" y="5651679"/>
            <a:ext cx="33646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8675" lvl="1" indent="-29210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Arial" pitchFamily="34" charset="0"/>
              </a:rPr>
              <a:t>environment</a:t>
            </a:r>
          </a:p>
          <a:p>
            <a:pPr marL="828675" lvl="1" indent="-29210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Arial" pitchFamily="34" charset="0"/>
              </a:rPr>
              <a:t>personal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1A0B610-EB64-461A-AECF-1700055C42A1}"/>
              </a:ext>
            </a:extLst>
          </p:cNvPr>
          <p:cNvSpPr txBox="1"/>
          <p:nvPr/>
        </p:nvSpPr>
        <p:spPr>
          <a:xfrm>
            <a:off x="179512" y="260648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How can we help. In </a:t>
            </a:r>
            <a:r>
              <a:rPr lang="en-GB" sz="2800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a tense situation…try to remain Calm…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="" xmlns:a16="http://schemas.microsoft.com/office/drawing/2014/main" id="{DF436D65-495D-49AA-B59E-CDAA0B444DF7}"/>
              </a:ext>
            </a:extLst>
          </p:cNvPr>
          <p:cNvSpPr/>
          <p:nvPr/>
        </p:nvSpPr>
        <p:spPr>
          <a:xfrm>
            <a:off x="2888773" y="1086628"/>
            <a:ext cx="2763347" cy="2769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="" xmlns:a16="http://schemas.microsoft.com/office/drawing/2014/main" id="{BC0FA247-D8C6-4196-BBB2-75A48BB01925}"/>
              </a:ext>
            </a:extLst>
          </p:cNvPr>
          <p:cNvSpPr/>
          <p:nvPr/>
        </p:nvSpPr>
        <p:spPr>
          <a:xfrm>
            <a:off x="5148064" y="2708696"/>
            <a:ext cx="504056" cy="2769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Right 12">
            <a:extLst>
              <a:ext uri="{FF2B5EF4-FFF2-40B4-BE49-F238E27FC236}">
                <a16:creationId xmlns="" xmlns:a16="http://schemas.microsoft.com/office/drawing/2014/main" id="{DF260180-989B-4282-9B2C-27AA0013B349}"/>
              </a:ext>
            </a:extLst>
          </p:cNvPr>
          <p:cNvSpPr/>
          <p:nvPr/>
        </p:nvSpPr>
        <p:spPr>
          <a:xfrm>
            <a:off x="3347864" y="4186079"/>
            <a:ext cx="2304256" cy="2769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Right 13">
            <a:extLst>
              <a:ext uri="{FF2B5EF4-FFF2-40B4-BE49-F238E27FC236}">
                <a16:creationId xmlns="" xmlns:a16="http://schemas.microsoft.com/office/drawing/2014/main" id="{D3BC22A7-D374-4C3D-8A40-7735B70E1C21}"/>
              </a:ext>
            </a:extLst>
          </p:cNvPr>
          <p:cNvSpPr/>
          <p:nvPr/>
        </p:nvSpPr>
        <p:spPr>
          <a:xfrm>
            <a:off x="2267744" y="5841439"/>
            <a:ext cx="3456384" cy="2769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997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solidFill>
                  <a:srgbClr val="C00000"/>
                </a:solidFill>
              </a:rPr>
              <a:t>Albert </a:t>
            </a:r>
            <a:r>
              <a:rPr lang="en-GB" sz="3200" dirty="0" err="1">
                <a:solidFill>
                  <a:srgbClr val="C00000"/>
                </a:solidFill>
              </a:rPr>
              <a:t>Mehrabian</a:t>
            </a:r>
            <a:r>
              <a:rPr lang="en-GB" sz="3200" dirty="0">
                <a:solidFill>
                  <a:srgbClr val="C00000"/>
                </a:solidFill>
              </a:rPr>
              <a:t> ‘s Communication model</a:t>
            </a:r>
            <a:endParaRPr lang="en-GB" sz="3600" dirty="0">
              <a:solidFill>
                <a:srgbClr val="C00000"/>
              </a:solidFill>
            </a:endParaRPr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4"/>
          <a:stretch/>
        </p:blipFill>
        <p:spPr>
          <a:xfrm>
            <a:off x="3995936" y="1484784"/>
            <a:ext cx="4959480" cy="4572000"/>
          </a:xfrm>
        </p:spPr>
      </p:pic>
      <p:sp>
        <p:nvSpPr>
          <p:cNvPr id="3" name="TextBox 2"/>
          <p:cNvSpPr txBox="1"/>
          <p:nvPr/>
        </p:nvSpPr>
        <p:spPr>
          <a:xfrm>
            <a:off x="176740" y="1484784"/>
            <a:ext cx="3572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communicate globally with one another by means of language, gestures, signs and pictures.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almost impossible not to communicate.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</a:t>
            </a:r>
            <a:r>
              <a:rPr lang="en-GB" dirty="0" smtClean="0"/>
              <a:t>rofessor </a:t>
            </a:r>
            <a:r>
              <a:rPr lang="en-GB" dirty="0"/>
              <a:t>of psychology </a:t>
            </a:r>
            <a:r>
              <a:rPr lang="en-GB" dirty="0">
                <a:hlinkClick r:id="rId3"/>
              </a:rPr>
              <a:t>Albert Mehrabian</a:t>
            </a:r>
            <a:r>
              <a:rPr lang="en-GB" dirty="0"/>
              <a:t> studied the importance of non-verbal communication in the 1970s.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7% of what we communicate consists of the actual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38%  - how you say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55%  - body language</a:t>
            </a:r>
          </a:p>
        </p:txBody>
      </p:sp>
    </p:spTree>
    <p:extLst>
      <p:ext uri="{BB962C8B-B14F-4D97-AF65-F5344CB8AC3E}">
        <p14:creationId xmlns:p14="http://schemas.microsoft.com/office/powerpoint/2010/main" val="232787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E41CC59-44C7-45CD-A111-8FB21ABF92A4}"/>
              </a:ext>
            </a:extLst>
          </p:cNvPr>
          <p:cNvSpPr txBox="1"/>
          <p:nvPr/>
        </p:nvSpPr>
        <p:spPr>
          <a:xfrm>
            <a:off x="182331" y="260648"/>
            <a:ext cx="87849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C00000"/>
                </a:solidFill>
                <a:latin typeface="+mj-lt"/>
                <a:cs typeface="Arial" pitchFamily="34" charset="0"/>
              </a:rPr>
              <a:t>Self Management Checklist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9022025-C133-4C46-9CE3-FF29607EE92E}"/>
              </a:ext>
            </a:extLst>
          </p:cNvPr>
          <p:cNvSpPr/>
          <p:nvPr/>
        </p:nvSpPr>
        <p:spPr>
          <a:xfrm>
            <a:off x="179512" y="2420888"/>
            <a:ext cx="19442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</a:rPr>
              <a:t>Ask yourself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</a:rPr>
              <a:t>Am I the right person to be dealing with this situation?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724448C-CB72-4606-ACB0-0CB6205EABE4}"/>
              </a:ext>
            </a:extLst>
          </p:cNvPr>
          <p:cNvSpPr/>
          <p:nvPr/>
        </p:nvSpPr>
        <p:spPr>
          <a:xfrm>
            <a:off x="2286000" y="1389836"/>
            <a:ext cx="181821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Body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Square on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Inflate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Waving arms</a:t>
            </a:r>
          </a:p>
          <a:p>
            <a:endParaRPr lang="en-US" dirty="0">
              <a:solidFill>
                <a:schemeClr val="bg2">
                  <a:lumMod val="75000"/>
                </a:schemeClr>
              </a:solidFill>
              <a:latin typeface="+mj-lt"/>
              <a:cs typeface="Arial"/>
            </a:endParaRPr>
          </a:p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Face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Pulling faces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Wide eyes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Rolling eyes</a:t>
            </a:r>
          </a:p>
          <a:p>
            <a:endParaRPr lang="en-US" dirty="0">
              <a:solidFill>
                <a:schemeClr val="bg2">
                  <a:lumMod val="75000"/>
                </a:schemeClr>
              </a:solidFill>
              <a:latin typeface="+mj-lt"/>
              <a:cs typeface="Arial"/>
            </a:endParaRPr>
          </a:p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Voice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Too much talk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Shouting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Jabbering</a:t>
            </a:r>
            <a:endParaRPr lang="en-GB" dirty="0">
              <a:solidFill>
                <a:schemeClr val="bg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DA485367-3B0D-40F7-A762-5AF4D63A9DCE}"/>
              </a:ext>
            </a:extLst>
          </p:cNvPr>
          <p:cNvSpPr/>
          <p:nvPr/>
        </p:nvSpPr>
        <p:spPr>
          <a:xfrm>
            <a:off x="5688395" y="1443841"/>
            <a:ext cx="28083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Body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Drop sideways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Shrink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Press elbows into sides</a:t>
            </a:r>
          </a:p>
          <a:p>
            <a:endParaRPr lang="en-US" dirty="0">
              <a:solidFill>
                <a:schemeClr val="bg2">
                  <a:lumMod val="75000"/>
                </a:schemeClr>
              </a:solidFill>
              <a:latin typeface="+mj-lt"/>
              <a:cs typeface="Arial"/>
            </a:endParaRPr>
          </a:p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Face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Blank expression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Smiling eyes</a:t>
            </a:r>
          </a:p>
          <a:p>
            <a:endParaRPr lang="en-US" dirty="0">
              <a:solidFill>
                <a:schemeClr val="bg2">
                  <a:lumMod val="75000"/>
                </a:schemeClr>
              </a:solidFill>
              <a:latin typeface="+mj-lt"/>
              <a:cs typeface="Arial"/>
            </a:endParaRPr>
          </a:p>
          <a:p>
            <a:endParaRPr lang="en-US" dirty="0">
              <a:solidFill>
                <a:schemeClr val="bg2">
                  <a:lumMod val="75000"/>
                </a:schemeClr>
              </a:solidFill>
              <a:latin typeface="+mj-lt"/>
              <a:cs typeface="Arial"/>
            </a:endParaRPr>
          </a:p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Voice  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Try no talking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Lower the tone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Lower the volume</a:t>
            </a:r>
          </a:p>
          <a:p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+mj-lt"/>
                <a:cs typeface="Arial"/>
              </a:rPr>
              <a:t>Lower the pace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89FEA269-3A86-4D58-9953-1FF5C7463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936" y="2204864"/>
            <a:ext cx="1620451" cy="196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3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1D3D046-D6BD-4927-A0DA-767B819E8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C00000"/>
                </a:solidFill>
              </a:rPr>
              <a:t>Some typical </a:t>
            </a:r>
            <a:r>
              <a:rPr lang="en-GB" sz="4000" dirty="0">
                <a:solidFill>
                  <a:srgbClr val="C00000"/>
                </a:solidFill>
              </a:rPr>
              <a:t>s</a:t>
            </a:r>
            <a:r>
              <a:rPr lang="en-GB" sz="4000" dirty="0" smtClean="0">
                <a:solidFill>
                  <a:srgbClr val="C00000"/>
                </a:solidFill>
              </a:rPr>
              <a:t>igns </a:t>
            </a:r>
            <a:r>
              <a:rPr lang="en-GB" sz="4000" dirty="0">
                <a:solidFill>
                  <a:srgbClr val="C00000"/>
                </a:solidFill>
              </a:rPr>
              <a:t>of </a:t>
            </a:r>
            <a:r>
              <a:rPr lang="en-GB" sz="4000" dirty="0" smtClean="0">
                <a:solidFill>
                  <a:srgbClr val="C00000"/>
                </a:solidFill>
              </a:rPr>
              <a:t>anxiety are: </a:t>
            </a:r>
            <a:endParaRPr lang="en-GB" sz="40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02B1023-CCE4-46FF-8988-002449B44DA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latin typeface="+mj-lt"/>
              </a:rPr>
              <a:t>Facial muscles tensing or twitching</a:t>
            </a:r>
          </a:p>
          <a:p>
            <a:r>
              <a:rPr lang="en-GB" dirty="0">
                <a:latin typeface="+mj-lt"/>
              </a:rPr>
              <a:t>Breathing becomes shallow and short</a:t>
            </a:r>
          </a:p>
          <a:p>
            <a:r>
              <a:rPr lang="en-GB" dirty="0">
                <a:latin typeface="+mj-lt"/>
              </a:rPr>
              <a:t>Changes in voice tone</a:t>
            </a:r>
          </a:p>
          <a:p>
            <a:r>
              <a:rPr lang="en-GB" dirty="0">
                <a:latin typeface="+mj-lt"/>
              </a:rPr>
              <a:t>Changes in facial colour</a:t>
            </a:r>
          </a:p>
          <a:p>
            <a:r>
              <a:rPr lang="en-GB" dirty="0">
                <a:latin typeface="+mj-lt"/>
              </a:rPr>
              <a:t>Wide eyes</a:t>
            </a:r>
          </a:p>
          <a:p>
            <a:r>
              <a:rPr lang="en-GB" dirty="0">
                <a:latin typeface="+mj-lt"/>
              </a:rPr>
              <a:t>Agitated behaviour e.g. pacing</a:t>
            </a:r>
          </a:p>
          <a:p>
            <a:r>
              <a:rPr lang="en-GB" dirty="0">
                <a:latin typeface="+mj-lt"/>
              </a:rPr>
              <a:t>Repeated phrases</a:t>
            </a:r>
          </a:p>
          <a:p>
            <a:r>
              <a:rPr lang="en-GB" dirty="0">
                <a:latin typeface="+mj-lt"/>
              </a:rPr>
              <a:t>Rigid body with crossed arms</a:t>
            </a:r>
          </a:p>
          <a:p>
            <a:r>
              <a:rPr lang="en-GB" dirty="0">
                <a:latin typeface="+mj-lt"/>
              </a:rPr>
              <a:t>Clenched fists</a:t>
            </a:r>
          </a:p>
          <a:p>
            <a:r>
              <a:rPr lang="en-GB" dirty="0">
                <a:latin typeface="+mj-lt"/>
              </a:rPr>
              <a:t>A jutting jaw</a:t>
            </a:r>
          </a:p>
          <a:p>
            <a:r>
              <a:rPr lang="en-GB" dirty="0">
                <a:latin typeface="+mj-lt"/>
              </a:rPr>
              <a:t>Chest stuck out</a:t>
            </a:r>
          </a:p>
          <a:p>
            <a:r>
              <a:rPr lang="en-GB" dirty="0">
                <a:latin typeface="+mj-lt"/>
              </a:rPr>
              <a:t>Unfocused abuse – often precedes a physical attack</a:t>
            </a:r>
          </a:p>
        </p:txBody>
      </p:sp>
    </p:spTree>
    <p:extLst>
      <p:ext uri="{BB962C8B-B14F-4D97-AF65-F5344CB8AC3E}">
        <p14:creationId xmlns:p14="http://schemas.microsoft.com/office/powerpoint/2010/main" val="374778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998AAC9-61E5-422D-852C-9111AE9BA131}"/>
              </a:ext>
            </a:extLst>
          </p:cNvPr>
          <p:cNvSpPr txBox="1"/>
          <p:nvPr/>
        </p:nvSpPr>
        <p:spPr>
          <a:xfrm>
            <a:off x="502096" y="285734"/>
            <a:ext cx="8246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C00000"/>
                </a:solidFill>
                <a:latin typeface="+mj-lt"/>
              </a:rPr>
              <a:t>6 Stages of a Crisis</a:t>
            </a:r>
          </a:p>
        </p:txBody>
      </p:sp>
      <p:sp>
        <p:nvSpPr>
          <p:cNvPr id="4" name="Crisis">
            <a:extLst>
              <a:ext uri="{FF2B5EF4-FFF2-40B4-BE49-F238E27FC236}">
                <a16:creationId xmlns="" xmlns:a16="http://schemas.microsoft.com/office/drawing/2014/main" id="{FEAB55F1-CF5B-4776-9D26-128E11ABB45B}"/>
              </a:ext>
            </a:extLst>
          </p:cNvPr>
          <p:cNvSpPr txBox="1"/>
          <p:nvPr/>
        </p:nvSpPr>
        <p:spPr>
          <a:xfrm>
            <a:off x="3368527" y="2984745"/>
            <a:ext cx="1074738" cy="276999"/>
          </a:xfrm>
          <a:prstGeom prst="rect">
            <a:avLst/>
          </a:prstGeom>
          <a:ln w="12700">
            <a:miter lim="400000"/>
          </a:ln>
          <a:effectLst>
            <a:outerShdw blurRad="63500" dist="12700" dir="2700000" rotWithShape="0">
              <a:srgbClr val="708688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indent="40005">
              <a:spcBef>
                <a:spcPts val="1400"/>
              </a:spcBef>
              <a:defRPr sz="1800"/>
            </a:lvl1pPr>
          </a:lstStyle>
          <a:p>
            <a:r>
              <a:rPr dirty="0">
                <a:latin typeface="Helvetica" panose="020B0604020202020204" pitchFamily="34" charset="0"/>
                <a:cs typeface="Helvetica" panose="020B0604020202020204" pitchFamily="34" charset="0"/>
              </a:rPr>
              <a:t>Crisis</a:t>
            </a:r>
          </a:p>
        </p:txBody>
      </p:sp>
      <p:sp>
        <p:nvSpPr>
          <p:cNvPr id="6" name="Recovery">
            <a:extLst>
              <a:ext uri="{FF2B5EF4-FFF2-40B4-BE49-F238E27FC236}">
                <a16:creationId xmlns="" xmlns:a16="http://schemas.microsoft.com/office/drawing/2014/main" id="{A8AF3307-9336-47D7-A393-0B61B5CC0531}"/>
              </a:ext>
            </a:extLst>
          </p:cNvPr>
          <p:cNvSpPr txBox="1"/>
          <p:nvPr/>
        </p:nvSpPr>
        <p:spPr>
          <a:xfrm>
            <a:off x="4704975" y="3556590"/>
            <a:ext cx="1222376" cy="276999"/>
          </a:xfrm>
          <a:prstGeom prst="rect">
            <a:avLst/>
          </a:prstGeom>
          <a:ln w="12700">
            <a:miter lim="400000"/>
          </a:ln>
          <a:effectLst>
            <a:outerShdw blurRad="63500" dist="12700" dir="2700000" rotWithShape="0">
              <a:srgbClr val="708688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indent="40005">
              <a:spcBef>
                <a:spcPts val="1000"/>
              </a:spcBef>
              <a:defRPr sz="1800"/>
            </a:lvl1pPr>
          </a:lstStyle>
          <a:p>
            <a:r>
              <a:rPr dirty="0">
                <a:latin typeface="Helvetica" panose="020B0604020202020204" pitchFamily="34" charset="0"/>
                <a:cs typeface="Helvetica" panose="020B0604020202020204" pitchFamily="34" charset="0"/>
              </a:rPr>
              <a:t>Recovery</a:t>
            </a:r>
          </a:p>
        </p:txBody>
      </p:sp>
      <p:sp>
        <p:nvSpPr>
          <p:cNvPr id="7" name="Rectangle">
            <a:extLst>
              <a:ext uri="{FF2B5EF4-FFF2-40B4-BE49-F238E27FC236}">
                <a16:creationId xmlns="" xmlns:a16="http://schemas.microsoft.com/office/drawing/2014/main" id="{FB28AA77-312A-4302-A4F9-58B693C21707}"/>
              </a:ext>
            </a:extLst>
          </p:cNvPr>
          <p:cNvSpPr/>
          <p:nvPr/>
        </p:nvSpPr>
        <p:spPr>
          <a:xfrm>
            <a:off x="460158" y="2590299"/>
            <a:ext cx="1364343" cy="3111124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8" name="Rectangle">
            <a:extLst>
              <a:ext uri="{FF2B5EF4-FFF2-40B4-BE49-F238E27FC236}">
                <a16:creationId xmlns="" xmlns:a16="http://schemas.microsoft.com/office/drawing/2014/main" id="{298BA4BF-532D-4C56-BBBE-5848D27978D8}"/>
              </a:ext>
            </a:extLst>
          </p:cNvPr>
          <p:cNvSpPr/>
          <p:nvPr/>
        </p:nvSpPr>
        <p:spPr>
          <a:xfrm>
            <a:off x="1824501" y="1646552"/>
            <a:ext cx="1353755" cy="4055364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" name="Rectangle">
            <a:extLst>
              <a:ext uri="{FF2B5EF4-FFF2-40B4-BE49-F238E27FC236}">
                <a16:creationId xmlns="" xmlns:a16="http://schemas.microsoft.com/office/drawing/2014/main" id="{C3B0B289-B9BD-42F9-B6EF-85F15925AD9E}"/>
              </a:ext>
            </a:extLst>
          </p:cNvPr>
          <p:cNvSpPr/>
          <p:nvPr/>
        </p:nvSpPr>
        <p:spPr>
          <a:xfrm>
            <a:off x="3169455" y="1646552"/>
            <a:ext cx="1522314" cy="4054872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10" name="Rectangle">
            <a:extLst>
              <a:ext uri="{FF2B5EF4-FFF2-40B4-BE49-F238E27FC236}">
                <a16:creationId xmlns="" xmlns:a16="http://schemas.microsoft.com/office/drawing/2014/main" id="{30DD6535-3323-4E4C-BAF6-F7A3B0F36304}"/>
              </a:ext>
            </a:extLst>
          </p:cNvPr>
          <p:cNvSpPr/>
          <p:nvPr/>
        </p:nvSpPr>
        <p:spPr>
          <a:xfrm>
            <a:off x="4691769" y="1894048"/>
            <a:ext cx="1238715" cy="3807376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11" name="Rectangle">
            <a:extLst>
              <a:ext uri="{FF2B5EF4-FFF2-40B4-BE49-F238E27FC236}">
                <a16:creationId xmlns="" xmlns:a16="http://schemas.microsoft.com/office/drawing/2014/main" id="{090A7F02-9F74-47B1-BCB8-208329B544B5}"/>
              </a:ext>
            </a:extLst>
          </p:cNvPr>
          <p:cNvSpPr/>
          <p:nvPr/>
        </p:nvSpPr>
        <p:spPr>
          <a:xfrm>
            <a:off x="5930484" y="2602895"/>
            <a:ext cx="1320162" cy="3111165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12" name="Rectangle">
            <a:extLst>
              <a:ext uri="{FF2B5EF4-FFF2-40B4-BE49-F238E27FC236}">
                <a16:creationId xmlns="" xmlns:a16="http://schemas.microsoft.com/office/drawing/2014/main" id="{0396CBE2-CFCC-46F5-8C97-200FD0D00E9F}"/>
              </a:ext>
            </a:extLst>
          </p:cNvPr>
          <p:cNvSpPr/>
          <p:nvPr/>
        </p:nvSpPr>
        <p:spPr>
          <a:xfrm>
            <a:off x="7250645" y="3174237"/>
            <a:ext cx="1367422" cy="2539822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grpSp>
        <p:nvGrpSpPr>
          <p:cNvPr id="13" name="Group">
            <a:extLst>
              <a:ext uri="{FF2B5EF4-FFF2-40B4-BE49-F238E27FC236}">
                <a16:creationId xmlns="" xmlns:a16="http://schemas.microsoft.com/office/drawing/2014/main" id="{334D0499-4748-4825-8472-DE14E3DA4AF1}"/>
              </a:ext>
            </a:extLst>
          </p:cNvPr>
          <p:cNvGrpSpPr/>
          <p:nvPr/>
        </p:nvGrpSpPr>
        <p:grpSpPr>
          <a:xfrm>
            <a:off x="458846" y="4854698"/>
            <a:ext cx="1364345" cy="1116801"/>
            <a:chOff x="0" y="0"/>
            <a:chExt cx="1364343" cy="1116799"/>
          </a:xfrm>
        </p:grpSpPr>
        <p:sp>
          <p:nvSpPr>
            <p:cNvPr id="14" name="Need for diversion, support and reassurance">
              <a:extLst>
                <a:ext uri="{FF2B5EF4-FFF2-40B4-BE49-F238E27FC236}">
                  <a16:creationId xmlns="" xmlns:a16="http://schemas.microsoft.com/office/drawing/2014/main" id="{C83DB880-3F77-4623-966F-4F770AA1E4BF}"/>
                </a:ext>
              </a:extLst>
            </p:cNvPr>
            <p:cNvSpPr txBox="1"/>
            <p:nvPr/>
          </p:nvSpPr>
          <p:spPr>
            <a:xfrm>
              <a:off x="136108" y="0"/>
              <a:ext cx="1083587" cy="8002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63500" dist="12700" dir="2700000" rotWithShape="0">
                <a:srgbClr val="708688">
                  <a:alpha val="7500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indent="40005">
                <a:spcBef>
                  <a:spcPts val="800"/>
                </a:spcBef>
                <a:defRPr sz="1300"/>
              </a:lvl1pPr>
            </a:lstStyle>
            <a:p>
              <a:pPr>
                <a:defRPr sz="1400"/>
              </a:pPr>
              <a: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  <a:t>Need for diversion, support and reassurance</a:t>
              </a:r>
            </a:p>
          </p:txBody>
        </p:sp>
        <p:sp>
          <p:nvSpPr>
            <p:cNvPr id="15" name="Stage 1">
              <a:extLst>
                <a:ext uri="{FF2B5EF4-FFF2-40B4-BE49-F238E27FC236}">
                  <a16:creationId xmlns="" xmlns:a16="http://schemas.microsoft.com/office/drawing/2014/main" id="{3FA712B7-464B-4411-B059-04E2322B4FE5}"/>
                </a:ext>
              </a:extLst>
            </p:cNvPr>
            <p:cNvSpPr/>
            <p:nvPr/>
          </p:nvSpPr>
          <p:spPr>
            <a:xfrm>
              <a:off x="0" y="835280"/>
              <a:ext cx="1364343" cy="281519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5716" tIns="35716" rIns="35716" bIns="35716" numCol="1" anchor="ctr">
              <a:spAutoFit/>
            </a:bodyPr>
            <a:lstStyle/>
            <a:p>
              <a:pPr algn="ctr">
                <a:defRPr>
                  <a:latin typeface="+mn-lt"/>
                  <a:ea typeface="+mn-ea"/>
                  <a:cs typeface="+mn-cs"/>
                  <a:sym typeface="Helvetica"/>
                </a:defRPr>
              </a:pPr>
              <a:r>
                <a:rPr b="1" dirty="0">
                  <a:latin typeface="Arial"/>
                  <a:ea typeface="Arial"/>
                  <a:cs typeface="Arial"/>
                  <a:sym typeface="Arial"/>
                </a:rPr>
                <a:t>Stage 1</a:t>
              </a:r>
            </a:p>
          </p:txBody>
        </p:sp>
      </p:grpSp>
      <p:grpSp>
        <p:nvGrpSpPr>
          <p:cNvPr id="16" name="Group">
            <a:extLst>
              <a:ext uri="{FF2B5EF4-FFF2-40B4-BE49-F238E27FC236}">
                <a16:creationId xmlns="" xmlns:a16="http://schemas.microsoft.com/office/drawing/2014/main" id="{DE8855C1-3716-4D1B-9A4C-F4F17CC52026}"/>
              </a:ext>
            </a:extLst>
          </p:cNvPr>
          <p:cNvGrpSpPr/>
          <p:nvPr/>
        </p:nvGrpSpPr>
        <p:grpSpPr>
          <a:xfrm>
            <a:off x="276175" y="1870208"/>
            <a:ext cx="8616307" cy="2693303"/>
            <a:chOff x="0" y="-11"/>
            <a:chExt cx="8616305" cy="2693302"/>
          </a:xfrm>
        </p:grpSpPr>
        <p:sp>
          <p:nvSpPr>
            <p:cNvPr id="17" name="Shape">
              <a:extLst>
                <a:ext uri="{FF2B5EF4-FFF2-40B4-BE49-F238E27FC236}">
                  <a16:creationId xmlns="" xmlns:a16="http://schemas.microsoft.com/office/drawing/2014/main" id="{8357EC95-3F8B-4ABA-97E9-99BF05E4D532}"/>
                </a:ext>
              </a:extLst>
            </p:cNvPr>
            <p:cNvSpPr/>
            <p:nvPr/>
          </p:nvSpPr>
          <p:spPr>
            <a:xfrm>
              <a:off x="-1" y="1370517"/>
              <a:ext cx="1635894" cy="10518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98" y="14895"/>
                  </a:moveTo>
                  <a:lnTo>
                    <a:pt x="0" y="21600"/>
                  </a:lnTo>
                  <a:cubicBezTo>
                    <a:pt x="3434" y="21305"/>
                    <a:pt x="6829" y="20307"/>
                    <a:pt x="10095" y="18632"/>
                  </a:cubicBezTo>
                  <a:cubicBezTo>
                    <a:pt x="13686" y="16792"/>
                    <a:pt x="17086" y="14153"/>
                    <a:pt x="20191" y="10798"/>
                  </a:cubicBezTo>
                  <a:lnTo>
                    <a:pt x="21600" y="0"/>
                  </a:lnTo>
                  <a:cubicBezTo>
                    <a:pt x="18752" y="4300"/>
                    <a:pt x="15469" y="7845"/>
                    <a:pt x="11883" y="10493"/>
                  </a:cubicBezTo>
                  <a:cubicBezTo>
                    <a:pt x="9151" y="12512"/>
                    <a:pt x="6266" y="13990"/>
                    <a:pt x="3298" y="1489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6FF"/>
                </a:gs>
                <a:gs pos="73991">
                  <a:srgbClr val="7FC980"/>
                </a:gs>
                <a:gs pos="100000">
                  <a:srgbClr val="FFFB00"/>
                </a:gs>
              </a:gsLst>
              <a:lin ang="20668554" scaled="0"/>
            </a:gradFill>
            <a:ln w="12700" cap="flat">
              <a:noFill/>
              <a:miter lim="400000"/>
            </a:ln>
            <a:effectLst>
              <a:outerShdw blurRad="114300" dist="82254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" name="Shape">
              <a:extLst>
                <a:ext uri="{FF2B5EF4-FFF2-40B4-BE49-F238E27FC236}">
                  <a16:creationId xmlns="" xmlns:a16="http://schemas.microsoft.com/office/drawing/2014/main" id="{1E10B73C-9F8C-466A-B9EC-62001A33BB7A}"/>
                </a:ext>
              </a:extLst>
            </p:cNvPr>
            <p:cNvSpPr/>
            <p:nvPr/>
          </p:nvSpPr>
          <p:spPr>
            <a:xfrm>
              <a:off x="3005458" y="-12"/>
              <a:ext cx="1357847" cy="6135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6" extrusionOk="0">
                  <a:moveTo>
                    <a:pt x="105" y="7337"/>
                  </a:moveTo>
                  <a:lnTo>
                    <a:pt x="0" y="21456"/>
                  </a:lnTo>
                  <a:cubicBezTo>
                    <a:pt x="3225" y="17268"/>
                    <a:pt x="6891" y="15002"/>
                    <a:pt x="10637" y="14883"/>
                  </a:cubicBezTo>
                  <a:cubicBezTo>
                    <a:pt x="14477" y="14761"/>
                    <a:pt x="18262" y="16898"/>
                    <a:pt x="21600" y="21073"/>
                  </a:cubicBezTo>
                  <a:lnTo>
                    <a:pt x="21365" y="7157"/>
                  </a:lnTo>
                  <a:cubicBezTo>
                    <a:pt x="18154" y="2354"/>
                    <a:pt x="14344" y="-144"/>
                    <a:pt x="10460" y="6"/>
                  </a:cubicBezTo>
                  <a:cubicBezTo>
                    <a:pt x="6755" y="149"/>
                    <a:pt x="3152" y="2700"/>
                    <a:pt x="105" y="7337"/>
                  </a:cubicBezTo>
                  <a:close/>
                </a:path>
              </a:pathLst>
            </a:custGeom>
            <a:gradFill flip="none" rotWithShape="1">
              <a:gsLst>
                <a:gs pos="76024">
                  <a:srgbClr val="FB4912"/>
                </a:gs>
                <a:gs pos="98671">
                  <a:srgbClr val="FDA209"/>
                </a:gs>
                <a:gs pos="100000">
                  <a:srgbClr val="FFFB00"/>
                </a:gs>
              </a:gsLst>
              <a:lin ang="5507472" scaled="0"/>
            </a:gradFill>
            <a:ln w="25400" cap="flat">
              <a:solidFill>
                <a:srgbClr val="85888D"/>
              </a:solidFill>
              <a:prstDash val="solid"/>
              <a:miter lim="400000"/>
            </a:ln>
            <a:effectLst>
              <a:outerShdw blurRad="114300" dist="82254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19" name="Shape">
              <a:extLst>
                <a:ext uri="{FF2B5EF4-FFF2-40B4-BE49-F238E27FC236}">
                  <a16:creationId xmlns="" xmlns:a16="http://schemas.microsoft.com/office/drawing/2014/main" id="{22D6138D-F3D4-42B7-8459-D30268BE5DAE}"/>
                </a:ext>
              </a:extLst>
            </p:cNvPr>
            <p:cNvSpPr/>
            <p:nvPr/>
          </p:nvSpPr>
          <p:spPr>
            <a:xfrm>
              <a:off x="1564059" y="224840"/>
              <a:ext cx="1418467" cy="16415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07" y="14691"/>
                  </a:moveTo>
                  <a:lnTo>
                    <a:pt x="0" y="21600"/>
                  </a:lnTo>
                  <a:cubicBezTo>
                    <a:pt x="2502" y="20367"/>
                    <a:pt x="4830" y="18887"/>
                    <a:pt x="6936" y="17189"/>
                  </a:cubicBezTo>
                  <a:cubicBezTo>
                    <a:pt x="9413" y="15193"/>
                    <a:pt x="11559" y="12915"/>
                    <a:pt x="13954" y="10847"/>
                  </a:cubicBezTo>
                  <a:cubicBezTo>
                    <a:pt x="16255" y="8859"/>
                    <a:pt x="18777" y="7072"/>
                    <a:pt x="21483" y="5511"/>
                  </a:cubicBezTo>
                  <a:lnTo>
                    <a:pt x="21600" y="0"/>
                  </a:lnTo>
                  <a:cubicBezTo>
                    <a:pt x="19168" y="1119"/>
                    <a:pt x="16863" y="2434"/>
                    <a:pt x="14716" y="3927"/>
                  </a:cubicBezTo>
                  <a:cubicBezTo>
                    <a:pt x="12117" y="5734"/>
                    <a:pt x="9770" y="7788"/>
                    <a:pt x="7393" y="9808"/>
                  </a:cubicBezTo>
                  <a:cubicBezTo>
                    <a:pt x="5454" y="11456"/>
                    <a:pt x="3491" y="13084"/>
                    <a:pt x="1507" y="1469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B4912"/>
                </a:gs>
                <a:gs pos="22613">
                  <a:srgbClr val="FDA209"/>
                </a:gs>
                <a:gs pos="100000">
                  <a:srgbClr val="FFFB00"/>
                </a:gs>
              </a:gsLst>
              <a:lin ang="9771464" scaled="0"/>
            </a:gradFill>
            <a:ln w="25400" cap="flat">
              <a:solidFill>
                <a:srgbClr val="85888D"/>
              </a:solidFill>
              <a:prstDash val="solid"/>
              <a:miter lim="400000"/>
            </a:ln>
            <a:effectLst>
              <a:outerShdw blurRad="114300" dist="82254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0" name="Shape">
              <a:extLst>
                <a:ext uri="{FF2B5EF4-FFF2-40B4-BE49-F238E27FC236}">
                  <a16:creationId xmlns="" xmlns:a16="http://schemas.microsoft.com/office/drawing/2014/main" id="{289F94B3-2915-4EB8-869B-2A56B80529D9}"/>
                </a:ext>
              </a:extLst>
            </p:cNvPr>
            <p:cNvSpPr/>
            <p:nvPr/>
          </p:nvSpPr>
          <p:spPr>
            <a:xfrm>
              <a:off x="4373667" y="240813"/>
              <a:ext cx="1300402" cy="13209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65" y="6671"/>
                  </a:lnTo>
                  <a:cubicBezTo>
                    <a:pt x="3161" y="8436"/>
                    <a:pt x="6165" y="10353"/>
                    <a:pt x="9065" y="12417"/>
                  </a:cubicBezTo>
                  <a:cubicBezTo>
                    <a:pt x="11620" y="14236"/>
                    <a:pt x="14092" y="16166"/>
                    <a:pt x="16612" y="18033"/>
                  </a:cubicBezTo>
                  <a:cubicBezTo>
                    <a:pt x="18254" y="19249"/>
                    <a:pt x="19917" y="20438"/>
                    <a:pt x="21600" y="21600"/>
                  </a:cubicBezTo>
                  <a:lnTo>
                    <a:pt x="20807" y="14233"/>
                  </a:lnTo>
                  <a:cubicBezTo>
                    <a:pt x="19472" y="13224"/>
                    <a:pt x="18139" y="12212"/>
                    <a:pt x="16807" y="11199"/>
                  </a:cubicBezTo>
                  <a:cubicBezTo>
                    <a:pt x="13886" y="8976"/>
                    <a:pt x="10973" y="6740"/>
                    <a:pt x="7919" y="4697"/>
                  </a:cubicBezTo>
                  <a:cubicBezTo>
                    <a:pt x="5368" y="2991"/>
                    <a:pt x="2725" y="1423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2600"/>
                </a:gs>
                <a:gs pos="36815">
                  <a:srgbClr val="FF9100"/>
                </a:gs>
                <a:gs pos="100000">
                  <a:srgbClr val="FFFB00"/>
                </a:gs>
              </a:gsLst>
              <a:lin ang="2997015" scaled="0"/>
            </a:gradFill>
            <a:ln w="12700" cap="flat">
              <a:noFill/>
              <a:miter lim="400000"/>
            </a:ln>
            <a:effectLst>
              <a:outerShdw blurRad="114300" dist="82254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1" name="Shape">
              <a:extLst>
                <a:ext uri="{FF2B5EF4-FFF2-40B4-BE49-F238E27FC236}">
                  <a16:creationId xmlns="" xmlns:a16="http://schemas.microsoft.com/office/drawing/2014/main" id="{F59B187B-74C6-4483-9490-EB0EBB66630A}"/>
                </a:ext>
              </a:extLst>
            </p:cNvPr>
            <p:cNvSpPr/>
            <p:nvPr/>
          </p:nvSpPr>
          <p:spPr>
            <a:xfrm>
              <a:off x="6975769" y="1899472"/>
              <a:ext cx="1640537" cy="793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67" y="9065"/>
                  </a:lnTo>
                  <a:cubicBezTo>
                    <a:pt x="2725" y="10921"/>
                    <a:pt x="4960" y="12361"/>
                    <a:pt x="7246" y="13368"/>
                  </a:cubicBezTo>
                  <a:cubicBezTo>
                    <a:pt x="9314" y="14278"/>
                    <a:pt x="11415" y="14829"/>
                    <a:pt x="13527" y="15016"/>
                  </a:cubicBezTo>
                  <a:lnTo>
                    <a:pt x="16069" y="21600"/>
                  </a:lnTo>
                  <a:lnTo>
                    <a:pt x="21600" y="10503"/>
                  </a:lnTo>
                  <a:lnTo>
                    <a:pt x="9636" y="1962"/>
                  </a:lnTo>
                  <a:lnTo>
                    <a:pt x="12118" y="7168"/>
                  </a:lnTo>
                  <a:cubicBezTo>
                    <a:pt x="10215" y="6541"/>
                    <a:pt x="8330" y="5697"/>
                    <a:pt x="6473" y="4640"/>
                  </a:cubicBezTo>
                  <a:cubicBezTo>
                    <a:pt x="4268" y="3387"/>
                    <a:pt x="2106" y="1837"/>
                    <a:pt x="0" y="0"/>
                  </a:cubicBezTo>
                  <a:close/>
                </a:path>
              </a:pathLst>
            </a:custGeom>
            <a:solidFill>
              <a:srgbClr val="51A7F9"/>
            </a:solidFill>
            <a:ln w="12700" cap="flat">
              <a:noFill/>
              <a:miter lim="400000"/>
            </a:ln>
            <a:effectLst>
              <a:outerShdw blurRad="114300" dist="82254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2" name="Shape">
              <a:extLst>
                <a:ext uri="{FF2B5EF4-FFF2-40B4-BE49-F238E27FC236}">
                  <a16:creationId xmlns="" xmlns:a16="http://schemas.microsoft.com/office/drawing/2014/main" id="{B41BC219-9D04-442D-8D34-DA146FE88D21}"/>
                </a:ext>
              </a:extLst>
            </p:cNvPr>
            <p:cNvSpPr/>
            <p:nvPr/>
          </p:nvSpPr>
          <p:spPr>
            <a:xfrm>
              <a:off x="5669332" y="1142494"/>
              <a:ext cx="1324900" cy="1086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627" y="8712"/>
                  </a:lnTo>
                  <a:cubicBezTo>
                    <a:pt x="4007" y="11464"/>
                    <a:pt x="7526" y="13953"/>
                    <a:pt x="11164" y="16165"/>
                  </a:cubicBezTo>
                  <a:cubicBezTo>
                    <a:pt x="14552" y="18225"/>
                    <a:pt x="18037" y="20039"/>
                    <a:pt x="21600" y="21600"/>
                  </a:cubicBezTo>
                  <a:lnTo>
                    <a:pt x="20703" y="14362"/>
                  </a:lnTo>
                  <a:cubicBezTo>
                    <a:pt x="18115" y="13134"/>
                    <a:pt x="15580" y="11746"/>
                    <a:pt x="13108" y="10203"/>
                  </a:cubicBezTo>
                  <a:cubicBezTo>
                    <a:pt x="8483" y="7316"/>
                    <a:pt x="4094" y="3900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B00"/>
                </a:gs>
                <a:gs pos="74229">
                  <a:srgbClr val="7FC980"/>
                </a:gs>
                <a:gs pos="100000">
                  <a:srgbClr val="0096FF"/>
                </a:gs>
              </a:gsLst>
              <a:lin ang="1181657" scaled="0"/>
            </a:gradFill>
            <a:ln w="12700" cap="flat">
              <a:noFill/>
              <a:miter lim="400000"/>
            </a:ln>
            <a:effectLst>
              <a:outerShdw blurRad="114300" dist="82254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</p:grpSp>
      <p:sp>
        <p:nvSpPr>
          <p:cNvPr id="23" name="Anxiety / Trigger">
            <a:extLst>
              <a:ext uri="{FF2B5EF4-FFF2-40B4-BE49-F238E27FC236}">
                <a16:creationId xmlns="" xmlns:a16="http://schemas.microsoft.com/office/drawing/2014/main" id="{5F2B2074-74A9-43E5-A38E-E4B9183CC6B2}"/>
              </a:ext>
            </a:extLst>
          </p:cNvPr>
          <p:cNvSpPr txBox="1"/>
          <p:nvPr/>
        </p:nvSpPr>
        <p:spPr>
          <a:xfrm>
            <a:off x="582735" y="4248273"/>
            <a:ext cx="1222376" cy="553998"/>
          </a:xfrm>
          <a:prstGeom prst="rect">
            <a:avLst/>
          </a:prstGeom>
          <a:ln w="12700">
            <a:miter lim="400000"/>
          </a:ln>
          <a:effectLst>
            <a:outerShdw blurRad="63500" dist="12700" dir="2700000" rotWithShape="0">
              <a:srgbClr val="708688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indent="40005">
              <a:spcBef>
                <a:spcPts val="1000"/>
              </a:spcBef>
              <a:defRPr sz="1800"/>
            </a:lvl1pPr>
          </a:lstStyle>
          <a:p>
            <a:r>
              <a:rPr dirty="0">
                <a:latin typeface="Helvetica" panose="020B0604020202020204" pitchFamily="34" charset="0"/>
                <a:cs typeface="Helvetica" panose="020B0604020202020204" pitchFamily="34" charset="0"/>
              </a:rPr>
              <a:t>Anxiety / Trigger</a:t>
            </a:r>
          </a:p>
        </p:txBody>
      </p:sp>
      <p:sp>
        <p:nvSpPr>
          <p:cNvPr id="24" name="Defensive / Escalation">
            <a:extLst>
              <a:ext uri="{FF2B5EF4-FFF2-40B4-BE49-F238E27FC236}">
                <a16:creationId xmlns="" xmlns:a16="http://schemas.microsoft.com/office/drawing/2014/main" id="{B4420678-81B2-4161-B60D-C051FAE4D95D}"/>
              </a:ext>
            </a:extLst>
          </p:cNvPr>
          <p:cNvSpPr txBox="1"/>
          <p:nvPr/>
        </p:nvSpPr>
        <p:spPr>
          <a:xfrm>
            <a:off x="1912068" y="3647154"/>
            <a:ext cx="1233208" cy="553998"/>
          </a:xfrm>
          <a:prstGeom prst="rect">
            <a:avLst/>
          </a:prstGeom>
          <a:ln w="12700">
            <a:miter lim="400000"/>
          </a:ln>
          <a:effectLst>
            <a:outerShdw blurRad="63500" dist="12700" dir="2700000" rotWithShape="0">
              <a:srgbClr val="708688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 indent="40005">
              <a:spcBef>
                <a:spcPts val="1000"/>
              </a:spcBef>
              <a:defRPr sz="1800"/>
            </a:lvl1pPr>
          </a:lstStyle>
          <a:p>
            <a:r>
              <a:rPr dirty="0">
                <a:latin typeface="Helvetica" panose="020B0604020202020204" pitchFamily="34" charset="0"/>
                <a:cs typeface="Helvetica" panose="020B0604020202020204" pitchFamily="34" charset="0"/>
              </a:rPr>
              <a:t>Defensive/ Escalation</a:t>
            </a:r>
          </a:p>
        </p:txBody>
      </p:sp>
      <p:sp>
        <p:nvSpPr>
          <p:cNvPr id="25" name="Restoration">
            <a:extLst>
              <a:ext uri="{FF2B5EF4-FFF2-40B4-BE49-F238E27FC236}">
                <a16:creationId xmlns="" xmlns:a16="http://schemas.microsoft.com/office/drawing/2014/main" id="{E39C50FE-733E-4B42-90EE-D97BC5CFD4B2}"/>
              </a:ext>
            </a:extLst>
          </p:cNvPr>
          <p:cNvSpPr txBox="1"/>
          <p:nvPr/>
        </p:nvSpPr>
        <p:spPr>
          <a:xfrm>
            <a:off x="7307013" y="4551656"/>
            <a:ext cx="1441451" cy="276999"/>
          </a:xfrm>
          <a:prstGeom prst="rect">
            <a:avLst/>
          </a:prstGeom>
          <a:ln w="12700">
            <a:miter lim="400000"/>
          </a:ln>
          <a:effectLst>
            <a:outerShdw blurRad="63500" dist="12700" dir="2700000" rotWithShape="0">
              <a:srgbClr val="708688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indent="40005">
              <a:spcBef>
                <a:spcPts val="1000"/>
              </a:spcBef>
              <a:defRPr sz="1800"/>
            </a:lvl1pPr>
          </a:lstStyle>
          <a:p>
            <a:r>
              <a:rPr dirty="0">
                <a:latin typeface="Helvetica" panose="020B0604020202020204" pitchFamily="34" charset="0"/>
                <a:cs typeface="Helvetica" panose="020B0604020202020204" pitchFamily="34" charset="0"/>
              </a:rPr>
              <a:t>Restoration</a:t>
            </a:r>
          </a:p>
        </p:txBody>
      </p:sp>
      <p:sp>
        <p:nvSpPr>
          <p:cNvPr id="26" name="Depression">
            <a:extLst>
              <a:ext uri="{FF2B5EF4-FFF2-40B4-BE49-F238E27FC236}">
                <a16:creationId xmlns="" xmlns:a16="http://schemas.microsoft.com/office/drawing/2014/main" id="{C6225F52-5BE2-4A50-9F2B-87BE7D5F0A5B}"/>
              </a:ext>
            </a:extLst>
          </p:cNvPr>
          <p:cNvSpPr txBox="1"/>
          <p:nvPr/>
        </p:nvSpPr>
        <p:spPr>
          <a:xfrm>
            <a:off x="5927452" y="4030458"/>
            <a:ext cx="1439864" cy="276999"/>
          </a:xfrm>
          <a:prstGeom prst="rect">
            <a:avLst/>
          </a:prstGeom>
          <a:ln w="12700">
            <a:miter lim="400000"/>
          </a:ln>
          <a:effectLst>
            <a:outerShdw blurRad="63500" dist="12700" dir="2700000" rotWithShape="0">
              <a:srgbClr val="708688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indent="40005">
              <a:spcBef>
                <a:spcPts val="1000"/>
              </a:spcBef>
              <a:defRPr sz="1800"/>
            </a:lvl1pPr>
          </a:lstStyle>
          <a:p>
            <a:r>
              <a:rPr dirty="0">
                <a:latin typeface="Helvetica" panose="020B0604020202020204" pitchFamily="34" charset="0"/>
                <a:cs typeface="Helvetica" panose="020B0604020202020204" pitchFamily="34" charset="0"/>
              </a:rPr>
              <a:t>Depression</a:t>
            </a:r>
          </a:p>
        </p:txBody>
      </p:sp>
      <p:grpSp>
        <p:nvGrpSpPr>
          <p:cNvPr id="27" name="Group">
            <a:extLst>
              <a:ext uri="{FF2B5EF4-FFF2-40B4-BE49-F238E27FC236}">
                <a16:creationId xmlns="" xmlns:a16="http://schemas.microsoft.com/office/drawing/2014/main" id="{78FA4680-6F85-4B56-9211-255065AB8010}"/>
              </a:ext>
            </a:extLst>
          </p:cNvPr>
          <p:cNvGrpSpPr/>
          <p:nvPr/>
        </p:nvGrpSpPr>
        <p:grpSpPr>
          <a:xfrm>
            <a:off x="1827882" y="4297041"/>
            <a:ext cx="1352580" cy="1672925"/>
            <a:chOff x="0" y="0"/>
            <a:chExt cx="1352579" cy="1672923"/>
          </a:xfrm>
        </p:grpSpPr>
        <p:sp>
          <p:nvSpPr>
            <p:cNvPr id="28" name="Need for diversion, reassurance, clear limits, boundaries and choices">
              <a:extLst>
                <a:ext uri="{FF2B5EF4-FFF2-40B4-BE49-F238E27FC236}">
                  <a16:creationId xmlns="" xmlns:a16="http://schemas.microsoft.com/office/drawing/2014/main" id="{4818A12E-2759-462F-8100-26300F228043}"/>
                </a:ext>
              </a:extLst>
            </p:cNvPr>
            <p:cNvSpPr txBox="1"/>
            <p:nvPr/>
          </p:nvSpPr>
          <p:spPr>
            <a:xfrm>
              <a:off x="130203" y="0"/>
              <a:ext cx="1222376" cy="12003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63500" dist="12700" dir="2700000" rotWithShape="0">
                <a:srgbClr val="708688">
                  <a:alpha val="7500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indent="40005">
                <a:spcBef>
                  <a:spcPts val="800"/>
                </a:spcBef>
                <a:defRPr sz="1300"/>
              </a:lvl1pPr>
            </a:lstStyle>
            <a:p>
              <a:pPr>
                <a:defRPr sz="1400"/>
              </a:pPr>
              <a: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  <a:t>Need for diversion, reassurance, clear limits, boundaries and choices </a:t>
              </a:r>
            </a:p>
          </p:txBody>
        </p:sp>
        <p:sp>
          <p:nvSpPr>
            <p:cNvPr id="29" name="Stage 2">
              <a:extLst>
                <a:ext uri="{FF2B5EF4-FFF2-40B4-BE49-F238E27FC236}">
                  <a16:creationId xmlns="" xmlns:a16="http://schemas.microsoft.com/office/drawing/2014/main" id="{1EF09208-5C8A-4718-8053-3C4AC5A435FB}"/>
                </a:ext>
              </a:extLst>
            </p:cNvPr>
            <p:cNvSpPr/>
            <p:nvPr/>
          </p:nvSpPr>
          <p:spPr>
            <a:xfrm>
              <a:off x="0" y="1391404"/>
              <a:ext cx="1352578" cy="281519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5716" tIns="35716" rIns="35716" bIns="35716" numCol="1" anchor="ctr">
              <a:spAutoFit/>
            </a:bodyPr>
            <a:lstStyle>
              <a:lvl1pPr algn="ctr">
                <a:defRPr b="1"/>
              </a:lvl1pPr>
            </a:lstStyle>
            <a:p>
              <a:pPr>
                <a:defRPr b="0">
                  <a:latin typeface="+mn-lt"/>
                  <a:ea typeface="+mn-ea"/>
                  <a:cs typeface="+mn-cs"/>
                  <a:sym typeface="Helvetica"/>
                </a:defRPr>
              </a:pPr>
              <a:r>
                <a:rPr b="1">
                  <a:latin typeface="Arial"/>
                  <a:ea typeface="Arial"/>
                  <a:cs typeface="Arial"/>
                  <a:sym typeface="Arial"/>
                </a:rPr>
                <a:t>Stage 2</a:t>
              </a:r>
            </a:p>
          </p:txBody>
        </p:sp>
      </p:grpSp>
      <p:grpSp>
        <p:nvGrpSpPr>
          <p:cNvPr id="30" name="Group">
            <a:extLst>
              <a:ext uri="{FF2B5EF4-FFF2-40B4-BE49-F238E27FC236}">
                <a16:creationId xmlns="" xmlns:a16="http://schemas.microsoft.com/office/drawing/2014/main" id="{0779D12D-23F3-4A52-BCBF-8D83BC273142}"/>
              </a:ext>
            </a:extLst>
          </p:cNvPr>
          <p:cNvGrpSpPr/>
          <p:nvPr/>
        </p:nvGrpSpPr>
        <p:grpSpPr>
          <a:xfrm>
            <a:off x="3177076" y="3427194"/>
            <a:ext cx="1514693" cy="2541552"/>
            <a:chOff x="0" y="0"/>
            <a:chExt cx="1514691" cy="2541551"/>
          </a:xfrm>
        </p:grpSpPr>
        <p:sp>
          <p:nvSpPr>
            <p:cNvPr id="31" name="Possible need for Restrictive Physical Intervention appropriate for the service user">
              <a:extLst>
                <a:ext uri="{FF2B5EF4-FFF2-40B4-BE49-F238E27FC236}">
                  <a16:creationId xmlns="" xmlns:a16="http://schemas.microsoft.com/office/drawing/2014/main" id="{3C4F27A1-E717-48F0-9FEA-010045AD0137}"/>
                </a:ext>
              </a:extLst>
            </p:cNvPr>
            <p:cNvSpPr txBox="1"/>
            <p:nvPr/>
          </p:nvSpPr>
          <p:spPr>
            <a:xfrm>
              <a:off x="159847" y="0"/>
              <a:ext cx="1153637" cy="80021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63500" dist="12700" dir="2700000" rotWithShape="0">
                <a:srgbClr val="708688">
                  <a:alpha val="7500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indent="40005">
                <a:spcBef>
                  <a:spcPts val="800"/>
                </a:spcBef>
                <a:defRPr sz="1300"/>
              </a:lvl1pPr>
            </a:lstStyle>
            <a:p>
              <a:pPr>
                <a:defRPr sz="1400"/>
              </a:pPr>
              <a:r>
                <a:rPr lang="en-GB" sz="1300" dirty="0" smtClean="0">
                  <a:latin typeface="Helvetica" panose="020B0604020202020204" pitchFamily="34" charset="0"/>
                  <a:cs typeface="Helvetica" panose="020B0604020202020204" pitchFamily="34" charset="0"/>
                </a:rPr>
                <a:t>Support required specific to each individual child. </a:t>
              </a:r>
              <a:endParaRPr sz="1300" dirty="0">
                <a:latin typeface="Helvetica" panose="020B0604020202020204" pitchFamily="34" charset="0"/>
                <a:cs typeface="Helvetica" panose="020B0604020202020204" pitchFamily="34" charset="0"/>
              </a:endParaRPr>
            </a:p>
          </p:txBody>
        </p:sp>
        <p:sp>
          <p:nvSpPr>
            <p:cNvPr id="32" name="Stage 3">
              <a:extLst>
                <a:ext uri="{FF2B5EF4-FFF2-40B4-BE49-F238E27FC236}">
                  <a16:creationId xmlns="" xmlns:a16="http://schemas.microsoft.com/office/drawing/2014/main" id="{95780927-96CB-4CA4-ABAF-4A439A91EAD6}"/>
                </a:ext>
              </a:extLst>
            </p:cNvPr>
            <p:cNvSpPr/>
            <p:nvPr/>
          </p:nvSpPr>
          <p:spPr>
            <a:xfrm>
              <a:off x="0" y="2260032"/>
              <a:ext cx="1514691" cy="281519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5716" tIns="35716" rIns="35716" bIns="35716" numCol="1" anchor="ctr">
              <a:spAutoFit/>
            </a:bodyPr>
            <a:lstStyle>
              <a:lvl1pPr algn="ctr">
                <a:defRPr b="1"/>
              </a:lvl1pPr>
            </a:lstStyle>
            <a:p>
              <a:pPr>
                <a:defRPr b="0">
                  <a:latin typeface="+mn-lt"/>
                  <a:ea typeface="+mn-ea"/>
                  <a:cs typeface="+mn-cs"/>
                  <a:sym typeface="Helvetica"/>
                </a:defRPr>
              </a:pPr>
              <a:r>
                <a:rPr b="1">
                  <a:latin typeface="Arial"/>
                  <a:ea typeface="Arial"/>
                  <a:cs typeface="Arial"/>
                  <a:sym typeface="Arial"/>
                </a:rPr>
                <a:t>Stage 3</a:t>
              </a:r>
            </a:p>
          </p:txBody>
        </p:sp>
      </p:grpSp>
      <p:grpSp>
        <p:nvGrpSpPr>
          <p:cNvPr id="33" name="Group">
            <a:extLst>
              <a:ext uri="{FF2B5EF4-FFF2-40B4-BE49-F238E27FC236}">
                <a16:creationId xmlns="" xmlns:a16="http://schemas.microsoft.com/office/drawing/2014/main" id="{CDC5A912-3101-4D78-88FA-511B67149B56}"/>
              </a:ext>
            </a:extLst>
          </p:cNvPr>
          <p:cNvGrpSpPr/>
          <p:nvPr/>
        </p:nvGrpSpPr>
        <p:grpSpPr>
          <a:xfrm>
            <a:off x="4691765" y="3958452"/>
            <a:ext cx="1248388" cy="2010293"/>
            <a:chOff x="0" y="0"/>
            <a:chExt cx="1248387" cy="2010292"/>
          </a:xfrm>
        </p:grpSpPr>
        <p:sp>
          <p:nvSpPr>
            <p:cNvPr id="34" name="Need for coordinated letting go. Support, reassurance">
              <a:extLst>
                <a:ext uri="{FF2B5EF4-FFF2-40B4-BE49-F238E27FC236}">
                  <a16:creationId xmlns="" xmlns:a16="http://schemas.microsoft.com/office/drawing/2014/main" id="{82EC2259-CE1D-4028-A374-217D884CC9D0}"/>
                </a:ext>
              </a:extLst>
            </p:cNvPr>
            <p:cNvSpPr txBox="1"/>
            <p:nvPr/>
          </p:nvSpPr>
          <p:spPr>
            <a:xfrm>
              <a:off x="51309" y="0"/>
              <a:ext cx="1197078" cy="10002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63500" dist="12700" dir="2700000" rotWithShape="0">
                <a:srgbClr val="708688">
                  <a:alpha val="7500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indent="40005">
                <a:spcBef>
                  <a:spcPts val="800"/>
                </a:spcBef>
                <a:defRPr sz="1300"/>
              </a:lvl1pPr>
            </a:lstStyle>
            <a:p>
              <a:pPr>
                <a:defRPr sz="1400"/>
              </a:pPr>
              <a: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  <a:t>Need for coordinated letting go. Support, reassurance </a:t>
              </a:r>
            </a:p>
          </p:txBody>
        </p:sp>
        <p:sp>
          <p:nvSpPr>
            <p:cNvPr id="35" name="Stage 4">
              <a:extLst>
                <a:ext uri="{FF2B5EF4-FFF2-40B4-BE49-F238E27FC236}">
                  <a16:creationId xmlns="" xmlns:a16="http://schemas.microsoft.com/office/drawing/2014/main" id="{E5B64E5A-F683-4420-B133-1B647DD59D27}"/>
                </a:ext>
              </a:extLst>
            </p:cNvPr>
            <p:cNvSpPr/>
            <p:nvPr/>
          </p:nvSpPr>
          <p:spPr>
            <a:xfrm>
              <a:off x="0" y="1728773"/>
              <a:ext cx="1233382" cy="281519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5716" tIns="35716" rIns="35716" bIns="35716" numCol="1" anchor="ctr">
              <a:spAutoFit/>
            </a:bodyPr>
            <a:lstStyle>
              <a:lvl1pPr algn="ctr">
                <a:defRPr b="1"/>
              </a:lvl1pPr>
            </a:lstStyle>
            <a:p>
              <a:pPr>
                <a:defRPr b="0">
                  <a:latin typeface="+mn-lt"/>
                  <a:ea typeface="+mn-ea"/>
                  <a:cs typeface="+mn-cs"/>
                  <a:sym typeface="Helvetica"/>
                </a:defRPr>
              </a:pPr>
              <a:r>
                <a:rPr b="1">
                  <a:latin typeface="Arial"/>
                  <a:ea typeface="Arial"/>
                  <a:cs typeface="Arial"/>
                  <a:sym typeface="Arial"/>
                </a:rPr>
                <a:t>Stage 4</a:t>
              </a:r>
            </a:p>
          </p:txBody>
        </p:sp>
      </p:grpSp>
      <p:grpSp>
        <p:nvGrpSpPr>
          <p:cNvPr id="36" name="Group">
            <a:extLst>
              <a:ext uri="{FF2B5EF4-FFF2-40B4-BE49-F238E27FC236}">
                <a16:creationId xmlns="" xmlns:a16="http://schemas.microsoft.com/office/drawing/2014/main" id="{763AE6D5-F599-499A-86BE-73606CE1291C}"/>
              </a:ext>
            </a:extLst>
          </p:cNvPr>
          <p:cNvGrpSpPr/>
          <p:nvPr/>
        </p:nvGrpSpPr>
        <p:grpSpPr>
          <a:xfrm>
            <a:off x="5930484" y="4387123"/>
            <a:ext cx="1320165" cy="1584376"/>
            <a:chOff x="0" y="0"/>
            <a:chExt cx="1320164" cy="1584375"/>
          </a:xfrm>
        </p:grpSpPr>
        <p:sp>
          <p:nvSpPr>
            <p:cNvPr id="37" name="Need for observation, support and monitoring - recovery and repair">
              <a:extLst>
                <a:ext uri="{FF2B5EF4-FFF2-40B4-BE49-F238E27FC236}">
                  <a16:creationId xmlns="" xmlns:a16="http://schemas.microsoft.com/office/drawing/2014/main" id="{CADDA2ED-CF00-4A16-8A28-E6BACF267867}"/>
                </a:ext>
              </a:extLst>
            </p:cNvPr>
            <p:cNvSpPr txBox="1"/>
            <p:nvPr/>
          </p:nvSpPr>
          <p:spPr>
            <a:xfrm>
              <a:off x="138534" y="0"/>
              <a:ext cx="1154113" cy="12003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63500" dist="12700" dir="2700000" rotWithShape="0">
                <a:srgbClr val="708688">
                  <a:alpha val="7500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indent="40005">
                <a:spcBef>
                  <a:spcPts val="800"/>
                </a:spcBef>
                <a:defRPr sz="1300"/>
              </a:lvl1pPr>
            </a:lstStyle>
            <a:p>
              <a:pPr>
                <a:defRPr sz="1400"/>
              </a:pPr>
              <a: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  <a:t>Need for observation, support and monitoring - recovery and repair </a:t>
              </a:r>
            </a:p>
          </p:txBody>
        </p:sp>
        <p:sp>
          <p:nvSpPr>
            <p:cNvPr id="38" name="Stage 5">
              <a:extLst>
                <a:ext uri="{FF2B5EF4-FFF2-40B4-BE49-F238E27FC236}">
                  <a16:creationId xmlns="" xmlns:a16="http://schemas.microsoft.com/office/drawing/2014/main" id="{BB03507E-58E8-4ECC-AD33-2EE109DFC454}"/>
                </a:ext>
              </a:extLst>
            </p:cNvPr>
            <p:cNvSpPr/>
            <p:nvPr/>
          </p:nvSpPr>
          <p:spPr>
            <a:xfrm>
              <a:off x="0" y="1302856"/>
              <a:ext cx="1320164" cy="281519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5716" tIns="35716" rIns="35716" bIns="35716" numCol="1" anchor="ctr">
              <a:spAutoFit/>
            </a:bodyPr>
            <a:lstStyle>
              <a:lvl1pPr algn="ctr">
                <a:defRPr b="1"/>
              </a:lvl1pPr>
            </a:lstStyle>
            <a:p>
              <a:pPr>
                <a:defRPr b="0">
                  <a:latin typeface="+mn-lt"/>
                  <a:ea typeface="+mn-ea"/>
                  <a:cs typeface="+mn-cs"/>
                  <a:sym typeface="Helvetica"/>
                </a:defRPr>
              </a:pPr>
              <a:r>
                <a:rPr b="1">
                  <a:latin typeface="Arial"/>
                  <a:ea typeface="Arial"/>
                  <a:cs typeface="Arial"/>
                  <a:sym typeface="Arial"/>
                </a:rPr>
                <a:t>Stage 5</a:t>
              </a:r>
            </a:p>
          </p:txBody>
        </p:sp>
      </p:grpSp>
      <p:grpSp>
        <p:nvGrpSpPr>
          <p:cNvPr id="39" name="Group">
            <a:extLst>
              <a:ext uri="{FF2B5EF4-FFF2-40B4-BE49-F238E27FC236}">
                <a16:creationId xmlns="" xmlns:a16="http://schemas.microsoft.com/office/drawing/2014/main" id="{0AF01AFB-339F-4AD5-BCEB-0F6EB593C14F}"/>
              </a:ext>
            </a:extLst>
          </p:cNvPr>
          <p:cNvGrpSpPr/>
          <p:nvPr/>
        </p:nvGrpSpPr>
        <p:grpSpPr>
          <a:xfrm>
            <a:off x="7251944" y="4861543"/>
            <a:ext cx="1367423" cy="1109956"/>
            <a:chOff x="0" y="0"/>
            <a:chExt cx="1367421" cy="1109954"/>
          </a:xfrm>
        </p:grpSpPr>
        <p:sp>
          <p:nvSpPr>
            <p:cNvPr id="40" name="Reflect Repair Reconnect">
              <a:extLst>
                <a:ext uri="{FF2B5EF4-FFF2-40B4-BE49-F238E27FC236}">
                  <a16:creationId xmlns="" xmlns:a16="http://schemas.microsoft.com/office/drawing/2014/main" id="{555819BF-6A08-4CD0-969A-2C496F796958}"/>
                </a:ext>
              </a:extLst>
            </p:cNvPr>
            <p:cNvSpPr txBox="1"/>
            <p:nvPr/>
          </p:nvSpPr>
          <p:spPr>
            <a:xfrm>
              <a:off x="105859" y="0"/>
              <a:ext cx="1155701" cy="60016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63500" dist="12700" dir="2700000" rotWithShape="0">
                <a:srgbClr val="708688">
                  <a:alpha val="7500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indent="40005">
                <a:spcBef>
                  <a:spcPts val="800"/>
                </a:spcBef>
              </a:pPr>
              <a: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  <a:t>Reflect</a:t>
              </a:r>
              <a:b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</a:br>
              <a: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  <a:t>Repair</a:t>
              </a:r>
              <a:b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</a:br>
              <a:r>
                <a:rPr sz="1300" dirty="0">
                  <a:latin typeface="Helvetica" panose="020B0604020202020204" pitchFamily="34" charset="0"/>
                  <a:cs typeface="Helvetica" panose="020B0604020202020204" pitchFamily="34" charset="0"/>
                </a:rPr>
                <a:t>Reconnect</a:t>
              </a:r>
            </a:p>
          </p:txBody>
        </p:sp>
        <p:sp>
          <p:nvSpPr>
            <p:cNvPr id="41" name="Stage 6">
              <a:extLst>
                <a:ext uri="{FF2B5EF4-FFF2-40B4-BE49-F238E27FC236}">
                  <a16:creationId xmlns="" xmlns:a16="http://schemas.microsoft.com/office/drawing/2014/main" id="{B32D3117-EE1D-4760-90F4-AAF9B1294567}"/>
                </a:ext>
              </a:extLst>
            </p:cNvPr>
            <p:cNvSpPr/>
            <p:nvPr/>
          </p:nvSpPr>
          <p:spPr>
            <a:xfrm>
              <a:off x="0" y="828435"/>
              <a:ext cx="1367421" cy="281519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5716" tIns="35716" rIns="35716" bIns="35716" numCol="1" anchor="ctr">
              <a:spAutoFit/>
            </a:bodyPr>
            <a:lstStyle>
              <a:lvl1pPr algn="ctr">
                <a:defRPr b="1"/>
              </a:lvl1pPr>
            </a:lstStyle>
            <a:p>
              <a:pPr>
                <a:defRPr b="0">
                  <a:latin typeface="+mn-lt"/>
                  <a:ea typeface="+mn-ea"/>
                  <a:cs typeface="+mn-cs"/>
                  <a:sym typeface="Helvetica"/>
                </a:defRPr>
              </a:pPr>
              <a:r>
                <a:rPr b="1">
                  <a:latin typeface="Arial"/>
                  <a:ea typeface="Arial"/>
                  <a:cs typeface="Arial"/>
                  <a:sym typeface="Arial"/>
                </a:rPr>
                <a:t>Stage 6</a:t>
              </a:r>
            </a:p>
          </p:txBody>
        </p:sp>
      </p:grpSp>
      <p:sp>
        <p:nvSpPr>
          <p:cNvPr id="42" name="Primary">
            <a:extLst>
              <a:ext uri="{FF2B5EF4-FFF2-40B4-BE49-F238E27FC236}">
                <a16:creationId xmlns="" xmlns:a16="http://schemas.microsoft.com/office/drawing/2014/main" id="{550E8A91-FF1B-4371-8171-3ECDA9251A2D}"/>
              </a:ext>
            </a:extLst>
          </p:cNvPr>
          <p:cNvSpPr/>
          <p:nvPr/>
        </p:nvSpPr>
        <p:spPr>
          <a:xfrm>
            <a:off x="481940" y="1263837"/>
            <a:ext cx="1364343" cy="349128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6" tIns="35716" rIns="35716" bIns="35716" anchor="ctr">
            <a:spAutoFit/>
          </a:bodyPr>
          <a:lstStyle>
            <a:lvl1pPr algn="ctr">
              <a:defRPr b="1"/>
            </a:lvl1pPr>
          </a:lstStyle>
          <a:p>
            <a:pPr>
              <a:defRPr b="0">
                <a:latin typeface="+mn-lt"/>
                <a:ea typeface="+mn-ea"/>
                <a:cs typeface="+mn-cs"/>
                <a:sym typeface="Helvetica"/>
              </a:defRPr>
            </a:pPr>
            <a:r>
              <a:rPr b="1" dirty="0">
                <a:latin typeface="Helvetica" panose="020B0604020202020204" pitchFamily="34" charset="0"/>
                <a:ea typeface="Arial"/>
                <a:cs typeface="Helvetica" panose="020B0604020202020204" pitchFamily="34" charset="0"/>
                <a:sym typeface="Arial"/>
              </a:rPr>
              <a:t>Primary</a:t>
            </a:r>
          </a:p>
        </p:txBody>
      </p:sp>
      <p:sp>
        <p:nvSpPr>
          <p:cNvPr id="43" name="Secondary">
            <a:extLst>
              <a:ext uri="{FF2B5EF4-FFF2-40B4-BE49-F238E27FC236}">
                <a16:creationId xmlns="" xmlns:a16="http://schemas.microsoft.com/office/drawing/2014/main" id="{5215D833-4095-4451-AD2E-7B9CF80F8213}"/>
              </a:ext>
            </a:extLst>
          </p:cNvPr>
          <p:cNvSpPr/>
          <p:nvPr/>
        </p:nvSpPr>
        <p:spPr>
          <a:xfrm>
            <a:off x="1846283" y="1263837"/>
            <a:ext cx="1330793" cy="349128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6" tIns="35716" rIns="35716" bIns="35716" anchor="ctr">
            <a:spAutoFit/>
          </a:bodyPr>
          <a:lstStyle>
            <a:lvl1pPr algn="ctr">
              <a:defRPr b="1"/>
            </a:lvl1pPr>
          </a:lstStyle>
          <a:p>
            <a:pPr>
              <a:defRPr b="0">
                <a:latin typeface="+mn-lt"/>
                <a:ea typeface="+mn-ea"/>
                <a:cs typeface="+mn-cs"/>
                <a:sym typeface="Helvetica"/>
              </a:defRPr>
            </a:pPr>
            <a:r>
              <a:rPr b="1" dirty="0">
                <a:latin typeface="Helvetica" panose="020B0604020202020204" pitchFamily="34" charset="0"/>
                <a:ea typeface="Arial"/>
                <a:cs typeface="Helvetica" panose="020B0604020202020204" pitchFamily="34" charset="0"/>
                <a:sym typeface="Arial"/>
              </a:rPr>
              <a:t>Secondary</a:t>
            </a:r>
          </a:p>
        </p:txBody>
      </p:sp>
      <p:sp>
        <p:nvSpPr>
          <p:cNvPr id="44" name="Tertiary">
            <a:extLst>
              <a:ext uri="{FF2B5EF4-FFF2-40B4-BE49-F238E27FC236}">
                <a16:creationId xmlns="" xmlns:a16="http://schemas.microsoft.com/office/drawing/2014/main" id="{9E5A2D45-5A57-4C74-A7E3-BA7EC1F844E4}"/>
              </a:ext>
            </a:extLst>
          </p:cNvPr>
          <p:cNvSpPr/>
          <p:nvPr/>
        </p:nvSpPr>
        <p:spPr>
          <a:xfrm>
            <a:off x="3177076" y="1263837"/>
            <a:ext cx="1514691" cy="349128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6" tIns="35716" rIns="35716" bIns="35716" anchor="ctr">
            <a:spAutoFit/>
          </a:bodyPr>
          <a:lstStyle>
            <a:lvl1pPr algn="ctr">
              <a:defRPr b="1"/>
            </a:lvl1pPr>
          </a:lstStyle>
          <a:p>
            <a:pPr>
              <a:defRPr b="0">
                <a:latin typeface="+mn-lt"/>
                <a:ea typeface="+mn-ea"/>
                <a:cs typeface="+mn-cs"/>
                <a:sym typeface="Helvetica"/>
              </a:defRPr>
            </a:pPr>
            <a:r>
              <a:rPr b="1" dirty="0">
                <a:latin typeface="Helvetica" panose="020B0604020202020204" pitchFamily="34" charset="0"/>
                <a:ea typeface="Arial"/>
                <a:cs typeface="Helvetica" panose="020B0604020202020204" pitchFamily="34" charset="0"/>
                <a:sym typeface="Arial"/>
              </a:rPr>
              <a:t>Tertiary</a:t>
            </a:r>
          </a:p>
        </p:txBody>
      </p:sp>
      <p:sp>
        <p:nvSpPr>
          <p:cNvPr id="45" name="…within holistic positive behavioural support approach">
            <a:extLst>
              <a:ext uri="{FF2B5EF4-FFF2-40B4-BE49-F238E27FC236}">
                <a16:creationId xmlns="" xmlns:a16="http://schemas.microsoft.com/office/drawing/2014/main" id="{85AAE098-1B50-4CED-A694-3C4F766BE90D}"/>
              </a:ext>
            </a:extLst>
          </p:cNvPr>
          <p:cNvSpPr/>
          <p:nvPr/>
        </p:nvSpPr>
        <p:spPr>
          <a:xfrm>
            <a:off x="4743075" y="1233059"/>
            <a:ext cx="3894458" cy="626127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6" tIns="35716" rIns="35716" bIns="35716" anchor="ctr">
            <a:spAutoFit/>
          </a:bodyPr>
          <a:lstStyle>
            <a:lvl1pPr algn="ctr">
              <a:defRPr b="1" i="1"/>
            </a:lvl1pPr>
          </a:lstStyle>
          <a:p>
            <a:pPr>
              <a:defRPr b="0" i="0">
                <a:latin typeface="+mn-lt"/>
                <a:ea typeface="+mn-ea"/>
                <a:cs typeface="+mn-cs"/>
                <a:sym typeface="Helvetica"/>
              </a:defRPr>
            </a:pPr>
            <a:r>
              <a:rPr b="1" i="1" dirty="0">
                <a:latin typeface="Helvetica" panose="020B0604020202020204" pitchFamily="34" charset="0"/>
                <a:ea typeface="Arial"/>
                <a:cs typeface="Helvetica" panose="020B0604020202020204" pitchFamily="34" charset="0"/>
                <a:sym typeface="Arial"/>
              </a:rPr>
              <a:t>…within holistic positive </a:t>
            </a:r>
            <a:r>
              <a:rPr b="1" i="1" dirty="0" err="1">
                <a:latin typeface="Helvetica" panose="020B0604020202020204" pitchFamily="34" charset="0"/>
                <a:ea typeface="Arial"/>
                <a:cs typeface="Helvetica" panose="020B0604020202020204" pitchFamily="34" charset="0"/>
                <a:sym typeface="Arial"/>
              </a:rPr>
              <a:t>behavioural</a:t>
            </a:r>
            <a:r>
              <a:rPr b="1" i="1" dirty="0">
                <a:latin typeface="Helvetica" panose="020B0604020202020204" pitchFamily="34" charset="0"/>
                <a:ea typeface="Arial"/>
                <a:cs typeface="Helvetica" panose="020B0604020202020204" pitchFamily="34" charset="0"/>
                <a:sym typeface="Arial"/>
              </a:rPr>
              <a:t> support approach</a:t>
            </a:r>
          </a:p>
        </p:txBody>
      </p:sp>
    </p:spTree>
    <p:extLst>
      <p:ext uri="{BB962C8B-B14F-4D97-AF65-F5344CB8AC3E}">
        <p14:creationId xmlns:p14="http://schemas.microsoft.com/office/powerpoint/2010/main" val="2611130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dvAuto="0"/>
      <p:bldP spid="27" grpId="0" animBg="1" advAuto="0"/>
      <p:bldP spid="30" grpId="0" animBg="1" advAuto="0"/>
      <p:bldP spid="33" grpId="0" animBg="1" advAuto="0"/>
      <p:bldP spid="36" grpId="0" animBg="1" advAuto="0"/>
      <p:bldP spid="39" grpId="0" animBg="1" advAuto="0"/>
      <p:bldP spid="42" grpId="0" animBg="1" advAuto="0"/>
      <p:bldP spid="43" grpId="0" animBg="1" advAuto="0"/>
      <p:bldP spid="44" grpId="0" animBg="1" advAuto="0"/>
      <p:bldP spid="45" grpId="0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1A7D84B-A19D-45D7-8ACE-C08E71FAF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520" y="1484784"/>
            <a:ext cx="3657600" cy="639762"/>
          </a:xfrm>
        </p:spPr>
        <p:txBody>
          <a:bodyPr/>
          <a:lstStyle/>
          <a:p>
            <a:r>
              <a:rPr lang="en-GB" dirty="0">
                <a:latin typeface="+mj-lt"/>
              </a:rPr>
              <a:t>Low level behaviours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6A7D329-8820-41C3-B516-D5DA9323EA74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4572000" y="1484784"/>
            <a:ext cx="3657600" cy="639762"/>
          </a:xfrm>
        </p:spPr>
        <p:txBody>
          <a:bodyPr/>
          <a:lstStyle/>
          <a:p>
            <a:r>
              <a:rPr lang="en-GB" dirty="0">
                <a:latin typeface="+mj-lt"/>
              </a:rPr>
              <a:t>Low level responses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F635503-7773-4051-820F-54231128A7E4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323528" y="2420888"/>
            <a:ext cx="3657600" cy="395128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+mj-lt"/>
              </a:rPr>
              <a:t>Signs of anxiety</a:t>
            </a:r>
          </a:p>
          <a:p>
            <a:r>
              <a:rPr lang="en-GB" dirty="0">
                <a:latin typeface="+mj-lt"/>
              </a:rPr>
              <a:t>Hands over ears</a:t>
            </a:r>
          </a:p>
          <a:p>
            <a:r>
              <a:rPr lang="en-GB" dirty="0">
                <a:latin typeface="+mj-lt"/>
              </a:rPr>
              <a:t>Hides face in hands</a:t>
            </a:r>
          </a:p>
          <a:p>
            <a:r>
              <a:rPr lang="en-GB" dirty="0">
                <a:latin typeface="+mj-lt"/>
              </a:rPr>
              <a:t>Rocks or taps</a:t>
            </a:r>
          </a:p>
          <a:p>
            <a:r>
              <a:rPr lang="en-GB" dirty="0">
                <a:latin typeface="+mj-lt"/>
              </a:rPr>
              <a:t>Withdraws from group</a:t>
            </a:r>
          </a:p>
          <a:p>
            <a:r>
              <a:rPr lang="en-GB" dirty="0">
                <a:latin typeface="+mj-lt"/>
              </a:rPr>
              <a:t>Refuses to cooperate</a:t>
            </a:r>
          </a:p>
          <a:p>
            <a:r>
              <a:rPr lang="en-GB" dirty="0">
                <a:latin typeface="+mj-lt"/>
              </a:rPr>
              <a:t>Refuses to communicate</a:t>
            </a:r>
          </a:p>
          <a:p>
            <a:r>
              <a:rPr lang="en-GB" dirty="0">
                <a:latin typeface="+mj-lt"/>
              </a:rPr>
              <a:t>Adopts defensive posture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CF2B4158-800B-41D3-9105-E17B1A42D2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4008" y="2348880"/>
            <a:ext cx="4149946" cy="3951288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+mj-lt"/>
              </a:rPr>
              <a:t>Read behaviour</a:t>
            </a:r>
          </a:p>
          <a:p>
            <a:r>
              <a:rPr lang="en-GB" dirty="0">
                <a:latin typeface="+mj-lt"/>
              </a:rPr>
              <a:t>Read body language</a:t>
            </a:r>
          </a:p>
          <a:p>
            <a:r>
              <a:rPr lang="en-GB" dirty="0">
                <a:latin typeface="+mj-lt"/>
              </a:rPr>
              <a:t>Intervene early to remove sources of frustration</a:t>
            </a:r>
          </a:p>
          <a:p>
            <a:r>
              <a:rPr lang="en-GB" dirty="0">
                <a:latin typeface="+mj-lt"/>
              </a:rPr>
              <a:t>Offer reassurance</a:t>
            </a:r>
          </a:p>
          <a:p>
            <a:r>
              <a:rPr lang="en-GB" dirty="0">
                <a:latin typeface="+mj-lt"/>
              </a:rPr>
              <a:t>Explain now/next</a:t>
            </a:r>
          </a:p>
          <a:p>
            <a:r>
              <a:rPr lang="en-GB" dirty="0">
                <a:latin typeface="+mj-lt"/>
              </a:rPr>
              <a:t>Use appropriate humour</a:t>
            </a:r>
          </a:p>
          <a:p>
            <a:r>
              <a:rPr lang="en-GB" dirty="0">
                <a:latin typeface="+mj-lt"/>
              </a:rPr>
              <a:t>CALM body language</a:t>
            </a:r>
          </a:p>
          <a:p>
            <a:r>
              <a:rPr lang="en-GB" dirty="0">
                <a:latin typeface="+mj-lt"/>
              </a:rPr>
              <a:t>Talk – low, slowly, quietly</a:t>
            </a:r>
          </a:p>
          <a:p>
            <a:r>
              <a:rPr lang="en-GB" dirty="0">
                <a:latin typeface="+mj-lt"/>
              </a:rPr>
              <a:t>Assess the situation</a:t>
            </a:r>
          </a:p>
          <a:p>
            <a:r>
              <a:rPr lang="en-GB" dirty="0">
                <a:latin typeface="+mj-lt"/>
              </a:rPr>
              <a:t>Divert/distract</a:t>
            </a:r>
          </a:p>
          <a:p>
            <a:r>
              <a:rPr lang="en-GB" dirty="0">
                <a:latin typeface="+mj-lt"/>
              </a:rPr>
              <a:t>“Talk and I’ll listen”</a:t>
            </a: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9BFBB4CB-B9E2-46F8-A71B-AC3CC6A7A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85010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C00000"/>
                </a:solidFill>
              </a:rPr>
              <a:t>Stage 1 – Anxiety/trigger </a:t>
            </a:r>
          </a:p>
        </p:txBody>
      </p:sp>
    </p:spTree>
    <p:extLst>
      <p:ext uri="{BB962C8B-B14F-4D97-AF65-F5344CB8AC3E}">
        <p14:creationId xmlns:p14="http://schemas.microsoft.com/office/powerpoint/2010/main" val="1685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C7CF50D-FDDA-4744-BE31-96EB14709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3657600" cy="402059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Medium Level Behaviours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94705947-AEA4-4343-857E-72DAC735340E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4644008" y="1628800"/>
            <a:ext cx="3657600" cy="402059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Medium Level Responses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290774F-A5CF-4A5D-B8AB-C2783F8D4386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323528" y="2348880"/>
            <a:ext cx="3744416" cy="395128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+mj-lt"/>
              </a:rPr>
              <a:t>Higher tension displayed</a:t>
            </a:r>
          </a:p>
          <a:p>
            <a:r>
              <a:rPr lang="en-GB" dirty="0">
                <a:latin typeface="+mj-lt"/>
              </a:rPr>
              <a:t>More movement</a:t>
            </a:r>
          </a:p>
          <a:p>
            <a:r>
              <a:rPr lang="en-GB" dirty="0">
                <a:latin typeface="+mj-lt"/>
              </a:rPr>
              <a:t>More noise/s made</a:t>
            </a:r>
          </a:p>
          <a:p>
            <a:r>
              <a:rPr lang="en-GB" dirty="0">
                <a:latin typeface="+mj-lt"/>
              </a:rPr>
              <a:t>Pacing</a:t>
            </a:r>
          </a:p>
          <a:p>
            <a:r>
              <a:rPr lang="en-GB" dirty="0">
                <a:latin typeface="+mj-lt"/>
              </a:rPr>
              <a:t>Aggressive postures</a:t>
            </a:r>
          </a:p>
          <a:p>
            <a:r>
              <a:rPr lang="en-GB" dirty="0">
                <a:latin typeface="+mj-lt"/>
              </a:rPr>
              <a:t>Low level destruction</a:t>
            </a:r>
          </a:p>
          <a:p>
            <a:r>
              <a:rPr lang="en-GB" dirty="0">
                <a:latin typeface="+mj-lt"/>
              </a:rPr>
              <a:t>Picks up objects which could be used as weapons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9C6D533-393A-47B6-8008-AB2D573B44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16016" y="2348880"/>
            <a:ext cx="4129608" cy="3951288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+mj-lt"/>
              </a:rPr>
              <a:t>Continue level 1 responses</a:t>
            </a:r>
          </a:p>
          <a:p>
            <a:r>
              <a:rPr lang="en-GB" dirty="0">
                <a:latin typeface="+mj-lt"/>
              </a:rPr>
              <a:t>State desired behaviours</a:t>
            </a:r>
          </a:p>
          <a:p>
            <a:r>
              <a:rPr lang="en-GB" dirty="0">
                <a:latin typeface="+mj-lt"/>
              </a:rPr>
              <a:t>Use distraction to refocus attention positively</a:t>
            </a:r>
          </a:p>
          <a:p>
            <a:r>
              <a:rPr lang="en-GB" dirty="0">
                <a:latin typeface="+mj-lt"/>
              </a:rPr>
              <a:t>Set clear boundaries</a:t>
            </a:r>
          </a:p>
          <a:p>
            <a:r>
              <a:rPr lang="en-GB" dirty="0">
                <a:latin typeface="+mj-lt"/>
              </a:rPr>
              <a:t>Offer alternatives/options</a:t>
            </a:r>
          </a:p>
          <a:p>
            <a:r>
              <a:rPr lang="en-GB" dirty="0">
                <a:latin typeface="+mj-lt"/>
              </a:rPr>
              <a:t>Offer clear choices</a:t>
            </a:r>
          </a:p>
          <a:p>
            <a:r>
              <a:rPr lang="en-GB" dirty="0">
                <a:latin typeface="+mj-lt"/>
              </a:rPr>
              <a:t>Give a ‘get out’</a:t>
            </a:r>
          </a:p>
          <a:p>
            <a:r>
              <a:rPr lang="en-GB" dirty="0">
                <a:latin typeface="+mj-lt"/>
              </a:rPr>
              <a:t>Assess the situation – consider making environment safer, getting help</a:t>
            </a:r>
          </a:p>
          <a:p>
            <a:r>
              <a:rPr lang="en-GB" dirty="0">
                <a:latin typeface="+mj-lt"/>
              </a:rPr>
              <a:t>Remove audience</a:t>
            </a:r>
          </a:p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93208A67-CEB1-4BDA-963B-DA95B9D31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850106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C00000"/>
                </a:solidFill>
              </a:rPr>
              <a:t>Stage 2 Defensive </a:t>
            </a:r>
          </a:p>
        </p:txBody>
      </p:sp>
    </p:spTree>
    <p:extLst>
      <p:ext uri="{BB962C8B-B14F-4D97-AF65-F5344CB8AC3E}">
        <p14:creationId xmlns:p14="http://schemas.microsoft.com/office/powerpoint/2010/main" val="132957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21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0"/>
            <a:ext cx="8784976" cy="1125538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400" dirty="0">
                <a:solidFill>
                  <a:srgbClr val="C00000"/>
                </a:solidFill>
              </a:rPr>
              <a:t>Language - Getting it right</a:t>
            </a:r>
          </a:p>
        </p:txBody>
      </p:sp>
      <p:sp>
        <p:nvSpPr>
          <p:cNvPr id="38912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3528" y="1628800"/>
            <a:ext cx="8712968" cy="4464496"/>
          </a:xfrm>
        </p:spPr>
        <p:txBody>
          <a:bodyPr>
            <a:normAutofit fontScale="92500" lnSpcReduction="20000"/>
          </a:bodyPr>
          <a:lstStyle/>
          <a:p>
            <a:pPr lvl="0">
              <a:buClr>
                <a:srgbClr val="B13F9A"/>
              </a:buClr>
            </a:pPr>
            <a:r>
              <a:rPr lang="en-GB" sz="2400" dirty="0">
                <a:latin typeface="+mj-lt"/>
              </a:rPr>
              <a:t>Say child’s name first to get attention </a:t>
            </a:r>
          </a:p>
          <a:p>
            <a:pPr lvl="0">
              <a:buClr>
                <a:srgbClr val="B13F9A"/>
              </a:buClr>
            </a:pPr>
            <a:endParaRPr lang="en-GB" sz="2400" dirty="0">
              <a:latin typeface="+mj-lt"/>
            </a:endParaRPr>
          </a:p>
          <a:p>
            <a:pPr lvl="0">
              <a:buClr>
                <a:srgbClr val="B13F9A"/>
              </a:buClr>
            </a:pPr>
            <a:r>
              <a:rPr lang="en-GB" sz="2400" dirty="0">
                <a:latin typeface="+mj-lt"/>
              </a:rPr>
              <a:t>Avoid ‘no’</a:t>
            </a:r>
          </a:p>
          <a:p>
            <a:pPr eaLnBrk="1" hangingPunct="1">
              <a:buFont typeface="Wingdings" pitchFamily="2" charset="2"/>
              <a:buNone/>
            </a:pPr>
            <a:endParaRPr lang="en-GB" dirty="0">
              <a:latin typeface="+mj-lt"/>
            </a:endParaRPr>
          </a:p>
          <a:p>
            <a:pPr eaLnBrk="1" hangingPunct="1"/>
            <a:r>
              <a:rPr lang="en-GB" sz="2400" dirty="0">
                <a:latin typeface="+mj-lt"/>
              </a:rPr>
              <a:t>Reduce the language used to focus on the meaningful elements. Stress key words. </a:t>
            </a:r>
          </a:p>
          <a:p>
            <a:pPr eaLnBrk="1" hangingPunct="1"/>
            <a:endParaRPr lang="en-GB" sz="2400" dirty="0">
              <a:latin typeface="+mj-lt"/>
            </a:endParaRPr>
          </a:p>
          <a:p>
            <a:pPr eaLnBrk="1" hangingPunct="1"/>
            <a:r>
              <a:rPr lang="en-GB" sz="2400" dirty="0">
                <a:latin typeface="+mj-lt"/>
              </a:rPr>
              <a:t>Give one instruction at a time </a:t>
            </a:r>
          </a:p>
          <a:p>
            <a:pPr eaLnBrk="1" hangingPunct="1"/>
            <a:endParaRPr lang="en-GB" sz="2400" dirty="0">
              <a:latin typeface="+mj-lt"/>
            </a:endParaRPr>
          </a:p>
          <a:p>
            <a:pPr eaLnBrk="1" hangingPunct="1"/>
            <a:r>
              <a:rPr lang="en-GB" sz="2400" dirty="0">
                <a:latin typeface="+mj-lt"/>
              </a:rPr>
              <a:t>Target praise to activity – good sitting, listening etc. </a:t>
            </a:r>
          </a:p>
          <a:p>
            <a:pPr marL="0" indent="0" eaLnBrk="1" hangingPunct="1">
              <a:buNone/>
            </a:pPr>
            <a:r>
              <a:rPr lang="en-GB" sz="2400" dirty="0">
                <a:latin typeface="+mj-lt"/>
              </a:rPr>
              <a:t>     Request by saying, ‘David, show me good sitting please’ </a:t>
            </a:r>
          </a:p>
          <a:p>
            <a:pPr marL="0" indent="0" eaLnBrk="1" hangingPunct="1">
              <a:buNone/>
            </a:pPr>
            <a:endParaRPr lang="en-GB" sz="2400" dirty="0">
              <a:latin typeface="+mj-lt"/>
            </a:endParaRPr>
          </a:p>
          <a:p>
            <a:pPr eaLnBrk="1" hangingPunct="1"/>
            <a:r>
              <a:rPr lang="en-GB" sz="2400" dirty="0">
                <a:latin typeface="+mj-lt"/>
              </a:rPr>
              <a:t>Tell the child what to do, not what not to do. 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3871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800" dirty="0">
                <a:solidFill>
                  <a:srgbClr val="C00000"/>
                </a:solidFill>
              </a:rPr>
              <a:t>Visual Schedules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844675"/>
            <a:ext cx="8659688" cy="432117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+mj-lt"/>
              </a:rPr>
              <a:t>Provide visual cues that tell children what activities will occur during the day and in what sequence. 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+mj-lt"/>
              </a:rPr>
              <a:t>We can adapt </a:t>
            </a:r>
            <a:r>
              <a:rPr lang="en-US" altLang="en-US" sz="2400" dirty="0" smtClean="0">
                <a:latin typeface="+mj-lt"/>
              </a:rPr>
              <a:t>to </a:t>
            </a:r>
            <a:r>
              <a:rPr lang="en-US" altLang="en-US" sz="2400" dirty="0">
                <a:latin typeface="+mj-lt"/>
              </a:rPr>
              <a:t>child’s level of understanding and individual needs)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+mj-lt"/>
              </a:rPr>
              <a:t>Help children with language difficulties understand what is expected of them.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+mj-lt"/>
              </a:rPr>
              <a:t>Lessen anxiety 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+mj-lt"/>
              </a:rPr>
              <a:t>Can help to increase flexibility when a change is unavoidable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+mj-lt"/>
              </a:rPr>
              <a:t>Help children make transitions between activities in their  independently- ‘this is where I go next’.  </a:t>
            </a:r>
          </a:p>
        </p:txBody>
      </p:sp>
    </p:spTree>
    <p:extLst>
      <p:ext uri="{BB962C8B-B14F-4D97-AF65-F5344CB8AC3E}">
        <p14:creationId xmlns:p14="http://schemas.microsoft.com/office/powerpoint/2010/main" val="305686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76" y="1484784"/>
            <a:ext cx="4001031" cy="3000773"/>
          </a:xfrm>
          <a:prstGeom prst="rect">
            <a:avLst/>
          </a:prstGeom>
          <a:ln w="57150">
            <a:solidFill>
              <a:schemeClr val="accent3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3" t="18223" b="19751"/>
          <a:stretch/>
        </p:blipFill>
        <p:spPr>
          <a:xfrm>
            <a:off x="4067944" y="3645024"/>
            <a:ext cx="4907777" cy="2361062"/>
          </a:xfrm>
          <a:prstGeom prst="rect">
            <a:avLst/>
          </a:prstGeom>
          <a:ln w="57150">
            <a:solidFill>
              <a:schemeClr val="accent3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7505" y="-166836"/>
            <a:ext cx="8868216" cy="1219572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C00000"/>
                </a:solidFill>
              </a:rPr>
              <a:t>Photos &amp; symbols</a:t>
            </a:r>
          </a:p>
        </p:txBody>
      </p:sp>
    </p:spTree>
    <p:extLst>
      <p:ext uri="{BB962C8B-B14F-4D97-AF65-F5344CB8AC3E}">
        <p14:creationId xmlns:p14="http://schemas.microsoft.com/office/powerpoint/2010/main" val="316320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21075"/>
            <a:ext cx="8784976" cy="914953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C00000"/>
                </a:solidFill>
              </a:rPr>
              <a:t>Portable timetables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5816" y="2187357"/>
            <a:ext cx="2731245" cy="2030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84">
            <a:off x="4472881" y="4240362"/>
            <a:ext cx="3060700" cy="229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1599">
            <a:off x="5851042" y="1425574"/>
            <a:ext cx="3249613" cy="245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6328">
            <a:off x="111380" y="1481588"/>
            <a:ext cx="2842227" cy="239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233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93" y="-315416"/>
            <a:ext cx="4167783" cy="1440160"/>
          </a:xfrm>
        </p:spPr>
        <p:txBody>
          <a:bodyPr>
            <a:normAutofit/>
          </a:bodyPr>
          <a:lstStyle/>
          <a:p>
            <a:pPr algn="l"/>
            <a:r>
              <a:rPr lang="en-GB" sz="4400" dirty="0">
                <a:solidFill>
                  <a:srgbClr val="C00000"/>
                </a:solidFill>
              </a:rPr>
              <a:t>What’s next?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92" r="23079"/>
          <a:stretch/>
        </p:blipFill>
        <p:spPr>
          <a:xfrm>
            <a:off x="188193" y="1340768"/>
            <a:ext cx="3178628" cy="4437112"/>
          </a:xfrm>
          <a:prstGeom prst="rect">
            <a:avLst/>
          </a:prstGeom>
        </p:spPr>
      </p:pic>
      <p:pic>
        <p:nvPicPr>
          <p:cNvPr id="6" name="Picture 5" descr="Communicate:In Print  2 - Version 2.21 - [In Print1]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9" t="16719" r="54281" b="51746"/>
          <a:stretch/>
        </p:blipFill>
        <p:spPr>
          <a:xfrm rot="841734">
            <a:off x="4083702" y="386191"/>
            <a:ext cx="2952328" cy="346375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60056"/>
            <a:ext cx="589597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636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086" y="320040"/>
            <a:ext cx="3068436" cy="84388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rgbClr val="C00000"/>
                </a:solidFill>
              </a:rPr>
              <a:t>Motivation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195086" y="1311260"/>
            <a:ext cx="7239000" cy="4846320"/>
          </a:xfrm>
        </p:spPr>
        <p:txBody>
          <a:bodyPr/>
          <a:lstStyle/>
          <a:p>
            <a:r>
              <a:rPr lang="en-GB" dirty="0">
                <a:latin typeface="+mj-lt"/>
              </a:rPr>
              <a:t>I am working for…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797" y="401924"/>
            <a:ext cx="1219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961" y="5307246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86" y="4777928"/>
            <a:ext cx="15240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425" y="3477161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897" y="3220263"/>
            <a:ext cx="1524000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61" y="2491928"/>
            <a:ext cx="12382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333" y="1528988"/>
            <a:ext cx="13525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66129">
            <a:off x="4395821" y="1296655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772" y="2452254"/>
            <a:ext cx="1524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877" y="4855259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2787">
            <a:off x="6352663" y="4952259"/>
            <a:ext cx="1295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0909">
            <a:off x="3301975" y="601322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772" y="5307246"/>
            <a:ext cx="1333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952" y="2093199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2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731" y="3609274"/>
            <a:ext cx="152400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1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695" y="3889348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2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12" r="27805"/>
          <a:stretch/>
        </p:blipFill>
        <p:spPr bwMode="auto">
          <a:xfrm rot="20459605">
            <a:off x="1805050" y="1938497"/>
            <a:ext cx="648961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59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dirty="0" smtClean="0">
                <a:solidFill>
                  <a:srgbClr val="C00000"/>
                </a:solidFill>
              </a:rPr>
              <a:t>Social stories</a:t>
            </a:r>
            <a:endParaRPr lang="en-GB" sz="4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</a:t>
            </a:r>
            <a:r>
              <a:rPr lang="en-GB" dirty="0" smtClean="0"/>
              <a:t>an be used to support emotions, explain changes, support self regulation and much more.</a:t>
            </a:r>
          </a:p>
          <a:p>
            <a:r>
              <a:rPr lang="en-GB" dirty="0" smtClean="0"/>
              <a:t>It offers the child options and possible solutions.</a:t>
            </a:r>
          </a:p>
          <a:p>
            <a:r>
              <a:rPr lang="en-GB" dirty="0" smtClean="0"/>
              <a:t>It provides reassurance (non verbal). </a:t>
            </a: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96952"/>
            <a:ext cx="25717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564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1314</TotalTime>
  <Words>1297</Words>
  <Application>Microsoft Office PowerPoint</Application>
  <PresentationFormat>On-screen Show (4:3)</PresentationFormat>
  <Paragraphs>286</Paragraphs>
  <Slides>25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Civic</vt:lpstr>
      <vt:lpstr>Behaviour and  De-escalation</vt:lpstr>
      <vt:lpstr>Aims for the session: </vt:lpstr>
      <vt:lpstr>Holistic approach at RHS</vt:lpstr>
      <vt:lpstr>Everyday strategies </vt:lpstr>
      <vt:lpstr>Stress factors often result in challenging behaviour</vt:lpstr>
      <vt:lpstr>Understand what function the challenging behaviour serves</vt:lpstr>
      <vt:lpstr>We should aim to:</vt:lpstr>
      <vt:lpstr>Teaching facial expressions and emotions</vt:lpstr>
      <vt:lpstr>Feelings page in communication book</vt:lpstr>
      <vt:lpstr>You can help me…</vt:lpstr>
      <vt:lpstr>Teaching understanding &amp; expression of emotions</vt:lpstr>
      <vt:lpstr>PowerPoint Presentation</vt:lpstr>
      <vt:lpstr>Albert Mehrabian ‘s Communication model</vt:lpstr>
      <vt:lpstr>PowerPoint Presentation</vt:lpstr>
      <vt:lpstr>Some typical signs of anxiety are: </vt:lpstr>
      <vt:lpstr>PowerPoint Presentation</vt:lpstr>
      <vt:lpstr>Stage 1 – Anxiety/trigger </vt:lpstr>
      <vt:lpstr>Stage 2 Defensive </vt:lpstr>
      <vt:lpstr>Language - Getting it right</vt:lpstr>
      <vt:lpstr>Visual Schedules</vt:lpstr>
      <vt:lpstr>Photos &amp; symbols</vt:lpstr>
      <vt:lpstr>Portable timetables</vt:lpstr>
      <vt:lpstr>What’s next?</vt:lpstr>
      <vt:lpstr>Motivation</vt:lpstr>
      <vt:lpstr>Social stories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Tricia Loveman</dc:creator>
  <cp:lastModifiedBy>Emma G</cp:lastModifiedBy>
  <cp:revision>71</cp:revision>
  <dcterms:created xsi:type="dcterms:W3CDTF">2019-02-14T14:14:13Z</dcterms:created>
  <dcterms:modified xsi:type="dcterms:W3CDTF">2023-10-11T09:50:17Z</dcterms:modified>
</cp:coreProperties>
</file>