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 id="276" r:id="rId19"/>
    <p:sldId id="277" r:id="rId20"/>
    <p:sldId id="278" r:id="rId21"/>
    <p:sldId id="279" r:id="rId22"/>
    <p:sldId id="280" r:id="rId23"/>
    <p:sldId id="281" r:id="rId24"/>
    <p:sldId id="283" r:id="rId25"/>
    <p:sldId id="284" r:id="rId26"/>
    <p:sldId id="285" r:id="rId27"/>
  </p:sldIdLst>
  <p:sldSz cx="9144000" cy="5143500" type="screen16x9"/>
  <p:notesSz cx="6858000" cy="9144000"/>
  <p:embeddedFontLst>
    <p:embeddedFont>
      <p:font typeface="Old Standard TT" panose="020B0604020202020204" charset="0"/>
      <p:regular r:id="rId29"/>
      <p:bold r:id="rId30"/>
      <p:italic r:id="rId31"/>
    </p:embeddedFont>
    <p:embeddedFont>
      <p:font typeface="Arial Unicode MS" panose="020B0604020202020204" pitchFamily="34" charset="-128"/>
      <p:regular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57" d="100"/>
          <a:sy n="157" d="100"/>
        </p:scale>
        <p:origin x="-294" y="20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3587752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615945b1ea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615945b1ea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6169711a3a_0_6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6169711a3a_0_6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615945b1e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615945b1e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61936b0b9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61936b0b9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6169711a3a_0_6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6169711a3a_0_6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61936b0b99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61936b0b99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61936b0b99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61936b0b99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615945b1e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615945b1e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615945b1ea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615945b1ea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6176e4ece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6176e4ece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6169711a3a_0_6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6169711a3a_0_6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615945b1ea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615945b1ea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61653ac273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61653ac273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61653ac273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61653ac273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61653ac273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61653ac273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6169711a3a_0_6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6169711a3a_0_6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615945b1ea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615945b1ea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615945b1ea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615945b1ea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61653ac27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61653ac27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61653ac273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61653ac27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615945b1ea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615945b1ea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6169711a3a_0_6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6169711a3a_0_6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6169711a3a_0_6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6169711a3a_0_6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6169711a3a_0_6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6169711a3a_0_6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61b032c7c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61b032c7c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100"/>
            <a:ext cx="9144000" cy="1711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 name="Google Shape;11;p2"/>
          <p:cNvCxnSpPr/>
          <p:nvPr/>
        </p:nvCxnSpPr>
        <p:spPr>
          <a:xfrm>
            <a:off x="641934" y="3597500"/>
            <a:ext cx="390300" cy="0"/>
          </a:xfrm>
          <a:prstGeom prst="straightConnector1">
            <a:avLst/>
          </a:prstGeom>
          <a:noFill/>
          <a:ln w="28575" cap="flat" cmpd="sng">
            <a:solidFill>
              <a:schemeClr val="accent1"/>
            </a:solidFill>
            <a:prstDash val="solid"/>
            <a:round/>
            <a:headEnd type="none" w="sm" len="sm"/>
            <a:tailEnd type="none" w="sm" len="sm"/>
          </a:ln>
        </p:spPr>
      </p:cxnSp>
      <p:sp>
        <p:nvSpPr>
          <p:cNvPr id="12" name="Google Shape;12;p2"/>
          <p:cNvSpPr txBox="1">
            <a:spLocks noGrp="1"/>
          </p:cNvSpPr>
          <p:nvPr>
            <p:ph type="ctrTitle"/>
          </p:nvPr>
        </p:nvSpPr>
        <p:spPr>
          <a:xfrm>
            <a:off x="512700" y="1893300"/>
            <a:ext cx="8118600" cy="1522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4200"/>
              <a:buNone/>
              <a:defRPr sz="4200">
                <a:solidFill>
                  <a:schemeClr val="accent1"/>
                </a:solidFill>
              </a:defRPr>
            </a:lvl1pPr>
            <a:lvl2pPr lvl="1" rtl="0">
              <a:spcBef>
                <a:spcPts val="0"/>
              </a:spcBef>
              <a:spcAft>
                <a:spcPts val="0"/>
              </a:spcAft>
              <a:buClr>
                <a:schemeClr val="accent1"/>
              </a:buClr>
              <a:buSzPts val="4200"/>
              <a:buNone/>
              <a:defRPr sz="4200">
                <a:solidFill>
                  <a:schemeClr val="accent1"/>
                </a:solidFill>
              </a:defRPr>
            </a:lvl2pPr>
            <a:lvl3pPr lvl="2" rtl="0">
              <a:spcBef>
                <a:spcPts val="0"/>
              </a:spcBef>
              <a:spcAft>
                <a:spcPts val="0"/>
              </a:spcAft>
              <a:buClr>
                <a:schemeClr val="accent1"/>
              </a:buClr>
              <a:buSzPts val="4200"/>
              <a:buNone/>
              <a:defRPr sz="4200">
                <a:solidFill>
                  <a:schemeClr val="accent1"/>
                </a:solidFill>
              </a:defRPr>
            </a:lvl3pPr>
            <a:lvl4pPr lvl="3" rtl="0">
              <a:spcBef>
                <a:spcPts val="0"/>
              </a:spcBef>
              <a:spcAft>
                <a:spcPts val="0"/>
              </a:spcAft>
              <a:buClr>
                <a:schemeClr val="accent1"/>
              </a:buClr>
              <a:buSzPts val="4200"/>
              <a:buNone/>
              <a:defRPr sz="4200">
                <a:solidFill>
                  <a:schemeClr val="accent1"/>
                </a:solidFill>
              </a:defRPr>
            </a:lvl4pPr>
            <a:lvl5pPr lvl="4" rtl="0">
              <a:spcBef>
                <a:spcPts val="0"/>
              </a:spcBef>
              <a:spcAft>
                <a:spcPts val="0"/>
              </a:spcAft>
              <a:buClr>
                <a:schemeClr val="accent1"/>
              </a:buClr>
              <a:buSzPts val="4200"/>
              <a:buNone/>
              <a:defRPr sz="4200">
                <a:solidFill>
                  <a:schemeClr val="accent1"/>
                </a:solidFill>
              </a:defRPr>
            </a:lvl5pPr>
            <a:lvl6pPr lvl="5" rtl="0">
              <a:spcBef>
                <a:spcPts val="0"/>
              </a:spcBef>
              <a:spcAft>
                <a:spcPts val="0"/>
              </a:spcAft>
              <a:buClr>
                <a:schemeClr val="accent1"/>
              </a:buClr>
              <a:buSzPts val="4200"/>
              <a:buNone/>
              <a:defRPr sz="4200">
                <a:solidFill>
                  <a:schemeClr val="accent1"/>
                </a:solidFill>
              </a:defRPr>
            </a:lvl6pPr>
            <a:lvl7pPr lvl="6" rtl="0">
              <a:spcBef>
                <a:spcPts val="0"/>
              </a:spcBef>
              <a:spcAft>
                <a:spcPts val="0"/>
              </a:spcAft>
              <a:buClr>
                <a:schemeClr val="accent1"/>
              </a:buClr>
              <a:buSzPts val="4200"/>
              <a:buNone/>
              <a:defRPr sz="4200">
                <a:solidFill>
                  <a:schemeClr val="accent1"/>
                </a:solidFill>
              </a:defRPr>
            </a:lvl7pPr>
            <a:lvl8pPr lvl="7" rtl="0">
              <a:spcBef>
                <a:spcPts val="0"/>
              </a:spcBef>
              <a:spcAft>
                <a:spcPts val="0"/>
              </a:spcAft>
              <a:buClr>
                <a:schemeClr val="accent1"/>
              </a:buClr>
              <a:buSzPts val="4200"/>
              <a:buNone/>
              <a:defRPr sz="4200">
                <a:solidFill>
                  <a:schemeClr val="accent1"/>
                </a:solidFill>
              </a:defRPr>
            </a:lvl8pPr>
            <a:lvl9pPr lvl="8" rtl="0">
              <a:spcBef>
                <a:spcPts val="0"/>
              </a:spcBef>
              <a:spcAft>
                <a:spcPts val="0"/>
              </a:spcAft>
              <a:buClr>
                <a:schemeClr val="accent1"/>
              </a:buClr>
              <a:buSzPts val="4200"/>
              <a:buNone/>
              <a:defRPr sz="4200">
                <a:solidFill>
                  <a:schemeClr val="accent1"/>
                </a:solidFill>
              </a:defRPr>
            </a:lvl9pPr>
          </a:lstStyle>
          <a:p>
            <a:endParaRPr/>
          </a:p>
        </p:txBody>
      </p:sp>
      <p:sp>
        <p:nvSpPr>
          <p:cNvPr id="13" name="Google Shape;13;p2"/>
          <p:cNvSpPr txBox="1">
            <a:spLocks noGrp="1"/>
          </p:cNvSpPr>
          <p:nvPr>
            <p:ph type="subTitle" idx="1"/>
          </p:nvPr>
        </p:nvSpPr>
        <p:spPr>
          <a:xfrm>
            <a:off x="512700" y="3840639"/>
            <a:ext cx="8118600" cy="787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accent2"/>
              </a:buClr>
              <a:buSzPts val="2400"/>
              <a:buNone/>
              <a:defRPr sz="2400">
                <a:solidFill>
                  <a:schemeClr val="accent2"/>
                </a:solidFill>
              </a:defRPr>
            </a:lvl1pPr>
            <a:lvl2pPr lvl="1" rtl="0">
              <a:lnSpc>
                <a:spcPct val="100000"/>
              </a:lnSpc>
              <a:spcBef>
                <a:spcPts val="0"/>
              </a:spcBef>
              <a:spcAft>
                <a:spcPts val="0"/>
              </a:spcAft>
              <a:buClr>
                <a:schemeClr val="accent2"/>
              </a:buClr>
              <a:buSzPts val="2400"/>
              <a:buNone/>
              <a:defRPr sz="2400">
                <a:solidFill>
                  <a:schemeClr val="accent2"/>
                </a:solidFill>
              </a:defRPr>
            </a:lvl2pPr>
            <a:lvl3pPr lvl="2" rtl="0">
              <a:lnSpc>
                <a:spcPct val="100000"/>
              </a:lnSpc>
              <a:spcBef>
                <a:spcPts val="0"/>
              </a:spcBef>
              <a:spcAft>
                <a:spcPts val="0"/>
              </a:spcAft>
              <a:buClr>
                <a:schemeClr val="accent2"/>
              </a:buClr>
              <a:buSzPts val="2400"/>
              <a:buNone/>
              <a:defRPr sz="2400">
                <a:solidFill>
                  <a:schemeClr val="accent2"/>
                </a:solidFill>
              </a:defRPr>
            </a:lvl3pPr>
            <a:lvl4pPr lvl="3" rtl="0">
              <a:lnSpc>
                <a:spcPct val="100000"/>
              </a:lnSpc>
              <a:spcBef>
                <a:spcPts val="0"/>
              </a:spcBef>
              <a:spcAft>
                <a:spcPts val="0"/>
              </a:spcAft>
              <a:buClr>
                <a:schemeClr val="accent2"/>
              </a:buClr>
              <a:buSzPts val="2400"/>
              <a:buNone/>
              <a:defRPr sz="2400">
                <a:solidFill>
                  <a:schemeClr val="accent2"/>
                </a:solidFill>
              </a:defRPr>
            </a:lvl4pPr>
            <a:lvl5pPr lvl="4" rtl="0">
              <a:lnSpc>
                <a:spcPct val="100000"/>
              </a:lnSpc>
              <a:spcBef>
                <a:spcPts val="0"/>
              </a:spcBef>
              <a:spcAft>
                <a:spcPts val="0"/>
              </a:spcAft>
              <a:buClr>
                <a:schemeClr val="accent2"/>
              </a:buClr>
              <a:buSzPts val="2400"/>
              <a:buNone/>
              <a:defRPr sz="2400">
                <a:solidFill>
                  <a:schemeClr val="accent2"/>
                </a:solidFill>
              </a:defRPr>
            </a:lvl5pPr>
            <a:lvl6pPr lvl="5" rtl="0">
              <a:lnSpc>
                <a:spcPct val="100000"/>
              </a:lnSpc>
              <a:spcBef>
                <a:spcPts val="0"/>
              </a:spcBef>
              <a:spcAft>
                <a:spcPts val="0"/>
              </a:spcAft>
              <a:buClr>
                <a:schemeClr val="accent2"/>
              </a:buClr>
              <a:buSzPts val="2400"/>
              <a:buNone/>
              <a:defRPr sz="2400">
                <a:solidFill>
                  <a:schemeClr val="accent2"/>
                </a:solidFill>
              </a:defRPr>
            </a:lvl6pPr>
            <a:lvl7pPr lvl="6" rtl="0">
              <a:lnSpc>
                <a:spcPct val="100000"/>
              </a:lnSpc>
              <a:spcBef>
                <a:spcPts val="0"/>
              </a:spcBef>
              <a:spcAft>
                <a:spcPts val="0"/>
              </a:spcAft>
              <a:buClr>
                <a:schemeClr val="accent2"/>
              </a:buClr>
              <a:buSzPts val="2400"/>
              <a:buNone/>
              <a:defRPr sz="2400">
                <a:solidFill>
                  <a:schemeClr val="accent2"/>
                </a:solidFill>
              </a:defRPr>
            </a:lvl7pPr>
            <a:lvl8pPr lvl="7" rtl="0">
              <a:lnSpc>
                <a:spcPct val="100000"/>
              </a:lnSpc>
              <a:spcBef>
                <a:spcPts val="0"/>
              </a:spcBef>
              <a:spcAft>
                <a:spcPts val="0"/>
              </a:spcAft>
              <a:buClr>
                <a:schemeClr val="accent2"/>
              </a:buClr>
              <a:buSzPts val="2400"/>
              <a:buNone/>
              <a:defRPr sz="2400">
                <a:solidFill>
                  <a:schemeClr val="accent2"/>
                </a:solidFill>
              </a:defRPr>
            </a:lvl8pPr>
            <a:lvl9pPr lvl="8" rtl="0">
              <a:lnSpc>
                <a:spcPct val="100000"/>
              </a:lnSpc>
              <a:spcBef>
                <a:spcPts val="0"/>
              </a:spcBef>
              <a:spcAft>
                <a:spcPts val="0"/>
              </a:spcAft>
              <a:buClr>
                <a:schemeClr val="accent2"/>
              </a:buClr>
              <a:buSzPts val="2400"/>
              <a:buNone/>
              <a:defRPr sz="2400">
                <a:solidFill>
                  <a:schemeClr val="accent2"/>
                </a:solidFill>
              </a:defRPr>
            </a:lvl9pPr>
          </a:lstStyle>
          <a:p>
            <a:endParaRPr/>
          </a:p>
        </p:txBody>
      </p:sp>
      <p:sp>
        <p:nvSpPr>
          <p:cNvPr id="14" name="Google Shape;14;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solidFill>
                  <a:schemeClr val="accent1"/>
                </a:solidFill>
              </a:defRPr>
            </a:lvl2pPr>
            <a:lvl3pPr lvl="2" rtl="0">
              <a:buNone/>
              <a:defRPr>
                <a:solidFill>
                  <a:schemeClr val="accent1"/>
                </a:solidFill>
              </a:defRPr>
            </a:lvl3pPr>
            <a:lvl4pPr lvl="3" rtl="0">
              <a:buNone/>
              <a:defRPr>
                <a:solidFill>
                  <a:schemeClr val="accent1"/>
                </a:solidFill>
              </a:defRPr>
            </a:lvl4pPr>
            <a:lvl5pPr lvl="4" rtl="0">
              <a:buNone/>
              <a:defRPr>
                <a:solidFill>
                  <a:schemeClr val="accent1"/>
                </a:solidFill>
              </a:defRPr>
            </a:lvl5pPr>
            <a:lvl6pPr lvl="5" rtl="0">
              <a:buNone/>
              <a:defRPr>
                <a:solidFill>
                  <a:schemeClr val="accent1"/>
                </a:solidFill>
              </a:defRPr>
            </a:lvl6pPr>
            <a:lvl7pPr lvl="6" rtl="0">
              <a:buNone/>
              <a:defRPr>
                <a:solidFill>
                  <a:schemeClr val="accent1"/>
                </a:solidFill>
              </a:defRPr>
            </a:lvl7pPr>
            <a:lvl8pPr lvl="7" rtl="0">
              <a:buNone/>
              <a:defRPr>
                <a:solidFill>
                  <a:schemeClr val="accent1"/>
                </a:solidFill>
              </a:defRPr>
            </a:lvl8pPr>
            <a:lvl9pPr lvl="8" rtl="0">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5"/>
        <p:cNvGrpSpPr/>
        <p:nvPr/>
      </p:nvGrpSpPr>
      <p:grpSpPr>
        <a:xfrm>
          <a:off x="0" y="0"/>
          <a:ext cx="0" cy="0"/>
          <a:chOff x="0" y="0"/>
          <a:chExt cx="0" cy="0"/>
        </a:xfrm>
      </p:grpSpPr>
      <p:cxnSp>
        <p:nvCxnSpPr>
          <p:cNvPr id="16" name="Google Shape;16;p3"/>
          <p:cNvCxnSpPr/>
          <p:nvPr/>
        </p:nvCxnSpPr>
        <p:spPr>
          <a:xfrm>
            <a:off x="641934" y="3597500"/>
            <a:ext cx="390300" cy="0"/>
          </a:xfrm>
          <a:prstGeom prst="straightConnector1">
            <a:avLst/>
          </a:prstGeom>
          <a:noFill/>
          <a:ln w="28575" cap="flat" cmpd="sng">
            <a:solidFill>
              <a:schemeClr val="lt2"/>
            </a:solidFill>
            <a:prstDash val="solid"/>
            <a:round/>
            <a:headEnd type="none" w="sm" len="sm"/>
            <a:tailEnd type="none" w="sm" len="sm"/>
          </a:ln>
        </p:spPr>
      </p:cxnSp>
      <p:sp>
        <p:nvSpPr>
          <p:cNvPr id="17" name="Google Shape;17;p3"/>
          <p:cNvSpPr txBox="1">
            <a:spLocks noGrp="1"/>
          </p:cNvSpPr>
          <p:nvPr>
            <p:ph type="title"/>
          </p:nvPr>
        </p:nvSpPr>
        <p:spPr>
          <a:xfrm>
            <a:off x="512700" y="1893300"/>
            <a:ext cx="8118600" cy="1522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6000"/>
              <a:buNone/>
              <a:defRPr sz="6000">
                <a:solidFill>
                  <a:schemeClr val="accent1"/>
                </a:solidFill>
              </a:defRPr>
            </a:lvl1pPr>
            <a:lvl2pPr lvl="1" rtl="0">
              <a:spcBef>
                <a:spcPts val="0"/>
              </a:spcBef>
              <a:spcAft>
                <a:spcPts val="0"/>
              </a:spcAft>
              <a:buClr>
                <a:schemeClr val="accent1"/>
              </a:buClr>
              <a:buSzPts val="6000"/>
              <a:buNone/>
              <a:defRPr sz="6000">
                <a:solidFill>
                  <a:schemeClr val="accent1"/>
                </a:solidFill>
              </a:defRPr>
            </a:lvl2pPr>
            <a:lvl3pPr lvl="2" rtl="0">
              <a:spcBef>
                <a:spcPts val="0"/>
              </a:spcBef>
              <a:spcAft>
                <a:spcPts val="0"/>
              </a:spcAft>
              <a:buClr>
                <a:schemeClr val="accent1"/>
              </a:buClr>
              <a:buSzPts val="6000"/>
              <a:buNone/>
              <a:defRPr sz="6000">
                <a:solidFill>
                  <a:schemeClr val="accent1"/>
                </a:solidFill>
              </a:defRPr>
            </a:lvl3pPr>
            <a:lvl4pPr lvl="3" rtl="0">
              <a:spcBef>
                <a:spcPts val="0"/>
              </a:spcBef>
              <a:spcAft>
                <a:spcPts val="0"/>
              </a:spcAft>
              <a:buClr>
                <a:schemeClr val="accent1"/>
              </a:buClr>
              <a:buSzPts val="6000"/>
              <a:buNone/>
              <a:defRPr sz="6000">
                <a:solidFill>
                  <a:schemeClr val="accent1"/>
                </a:solidFill>
              </a:defRPr>
            </a:lvl4pPr>
            <a:lvl5pPr lvl="4" rtl="0">
              <a:spcBef>
                <a:spcPts val="0"/>
              </a:spcBef>
              <a:spcAft>
                <a:spcPts val="0"/>
              </a:spcAft>
              <a:buClr>
                <a:schemeClr val="accent1"/>
              </a:buClr>
              <a:buSzPts val="6000"/>
              <a:buNone/>
              <a:defRPr sz="6000">
                <a:solidFill>
                  <a:schemeClr val="accent1"/>
                </a:solidFill>
              </a:defRPr>
            </a:lvl5pPr>
            <a:lvl6pPr lvl="5" rtl="0">
              <a:spcBef>
                <a:spcPts val="0"/>
              </a:spcBef>
              <a:spcAft>
                <a:spcPts val="0"/>
              </a:spcAft>
              <a:buClr>
                <a:schemeClr val="accent1"/>
              </a:buClr>
              <a:buSzPts val="6000"/>
              <a:buNone/>
              <a:defRPr sz="6000">
                <a:solidFill>
                  <a:schemeClr val="accent1"/>
                </a:solidFill>
              </a:defRPr>
            </a:lvl6pPr>
            <a:lvl7pPr lvl="6" rtl="0">
              <a:spcBef>
                <a:spcPts val="0"/>
              </a:spcBef>
              <a:spcAft>
                <a:spcPts val="0"/>
              </a:spcAft>
              <a:buClr>
                <a:schemeClr val="accent1"/>
              </a:buClr>
              <a:buSzPts val="6000"/>
              <a:buNone/>
              <a:defRPr sz="6000">
                <a:solidFill>
                  <a:schemeClr val="accent1"/>
                </a:solidFill>
              </a:defRPr>
            </a:lvl7pPr>
            <a:lvl8pPr lvl="7" rtl="0">
              <a:spcBef>
                <a:spcPts val="0"/>
              </a:spcBef>
              <a:spcAft>
                <a:spcPts val="0"/>
              </a:spcAft>
              <a:buClr>
                <a:schemeClr val="accent1"/>
              </a:buClr>
              <a:buSzPts val="6000"/>
              <a:buNone/>
              <a:defRPr sz="6000">
                <a:solidFill>
                  <a:schemeClr val="accent1"/>
                </a:solidFill>
              </a:defRPr>
            </a:lvl8pPr>
            <a:lvl9pPr lvl="8" rtl="0">
              <a:spcBef>
                <a:spcPts val="0"/>
              </a:spcBef>
              <a:spcAft>
                <a:spcPts val="0"/>
              </a:spcAft>
              <a:buClr>
                <a:schemeClr val="accent1"/>
              </a:buClr>
              <a:buSzPts val="6000"/>
              <a:buNone/>
              <a:defRPr sz="6000">
                <a:solidFill>
                  <a:schemeClr val="accent1"/>
                </a:solidFill>
              </a:defRPr>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solidFill>
                  <a:schemeClr val="accent1"/>
                </a:solidFill>
              </a:defRPr>
            </a:lvl2pPr>
            <a:lvl3pPr lvl="2" rtl="0">
              <a:buNone/>
              <a:defRPr>
                <a:solidFill>
                  <a:schemeClr val="accent1"/>
                </a:solidFill>
              </a:defRPr>
            </a:lvl3pPr>
            <a:lvl4pPr lvl="3" rtl="0">
              <a:buNone/>
              <a:defRPr>
                <a:solidFill>
                  <a:schemeClr val="accent1"/>
                </a:solidFill>
              </a:defRPr>
            </a:lvl4pPr>
            <a:lvl5pPr lvl="4" rtl="0">
              <a:buNone/>
              <a:defRPr>
                <a:solidFill>
                  <a:schemeClr val="accent1"/>
                </a:solidFill>
              </a:defRPr>
            </a:lvl5pPr>
            <a:lvl6pPr lvl="5" rtl="0">
              <a:buNone/>
              <a:defRPr>
                <a:solidFill>
                  <a:schemeClr val="accent1"/>
                </a:solidFill>
              </a:defRPr>
            </a:lvl6pPr>
            <a:lvl7pPr lvl="6" rtl="0">
              <a:buNone/>
              <a:defRPr>
                <a:solidFill>
                  <a:schemeClr val="accent1"/>
                </a:solidFill>
              </a:defRPr>
            </a:lvl7pPr>
            <a:lvl8pPr lvl="7" rtl="0">
              <a:buNone/>
              <a:defRPr>
                <a:solidFill>
                  <a:schemeClr val="accent1"/>
                </a:solidFill>
              </a:defRPr>
            </a:lvl8pPr>
            <a:lvl9pPr lvl="8" rtl="0">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71675"/>
            <a:ext cx="3999900" cy="3397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7" name="Google Shape;27;p5"/>
          <p:cNvSpPr txBox="1">
            <a:spLocks noGrp="1"/>
          </p:cNvSpPr>
          <p:nvPr>
            <p:ph type="body" idx="2"/>
          </p:nvPr>
        </p:nvSpPr>
        <p:spPr>
          <a:xfrm>
            <a:off x="4832400" y="1171675"/>
            <a:ext cx="3999900" cy="3397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8" name="Google Shape;28;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5" name="Google Shape;35;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1"/>
              </a:buClr>
              <a:buSzPts val="5400"/>
              <a:buNone/>
              <a:defRPr sz="5400">
                <a:solidFill>
                  <a:schemeClr val="accent1"/>
                </a:solidFill>
              </a:defRPr>
            </a:lvl1pPr>
            <a:lvl2pPr lvl="1" rtl="0">
              <a:spcBef>
                <a:spcPts val="0"/>
              </a:spcBef>
              <a:spcAft>
                <a:spcPts val="0"/>
              </a:spcAft>
              <a:buClr>
                <a:schemeClr val="accent1"/>
              </a:buClr>
              <a:buSzPts val="5400"/>
              <a:buNone/>
              <a:defRPr sz="5400">
                <a:solidFill>
                  <a:schemeClr val="accent1"/>
                </a:solidFill>
              </a:defRPr>
            </a:lvl2pPr>
            <a:lvl3pPr lvl="2" rtl="0">
              <a:spcBef>
                <a:spcPts val="0"/>
              </a:spcBef>
              <a:spcAft>
                <a:spcPts val="0"/>
              </a:spcAft>
              <a:buClr>
                <a:schemeClr val="accent1"/>
              </a:buClr>
              <a:buSzPts val="5400"/>
              <a:buNone/>
              <a:defRPr sz="5400">
                <a:solidFill>
                  <a:schemeClr val="accent1"/>
                </a:solidFill>
              </a:defRPr>
            </a:lvl3pPr>
            <a:lvl4pPr lvl="3" rtl="0">
              <a:spcBef>
                <a:spcPts val="0"/>
              </a:spcBef>
              <a:spcAft>
                <a:spcPts val="0"/>
              </a:spcAft>
              <a:buClr>
                <a:schemeClr val="accent1"/>
              </a:buClr>
              <a:buSzPts val="5400"/>
              <a:buNone/>
              <a:defRPr sz="5400">
                <a:solidFill>
                  <a:schemeClr val="accent1"/>
                </a:solidFill>
              </a:defRPr>
            </a:lvl4pPr>
            <a:lvl5pPr lvl="4" rtl="0">
              <a:spcBef>
                <a:spcPts val="0"/>
              </a:spcBef>
              <a:spcAft>
                <a:spcPts val="0"/>
              </a:spcAft>
              <a:buClr>
                <a:schemeClr val="accent1"/>
              </a:buClr>
              <a:buSzPts val="5400"/>
              <a:buNone/>
              <a:defRPr sz="5400">
                <a:solidFill>
                  <a:schemeClr val="accent1"/>
                </a:solidFill>
              </a:defRPr>
            </a:lvl5pPr>
            <a:lvl6pPr lvl="5" rtl="0">
              <a:spcBef>
                <a:spcPts val="0"/>
              </a:spcBef>
              <a:spcAft>
                <a:spcPts val="0"/>
              </a:spcAft>
              <a:buClr>
                <a:schemeClr val="accent1"/>
              </a:buClr>
              <a:buSzPts val="5400"/>
              <a:buNone/>
              <a:defRPr sz="5400">
                <a:solidFill>
                  <a:schemeClr val="accent1"/>
                </a:solidFill>
              </a:defRPr>
            </a:lvl6pPr>
            <a:lvl7pPr lvl="6" rtl="0">
              <a:spcBef>
                <a:spcPts val="0"/>
              </a:spcBef>
              <a:spcAft>
                <a:spcPts val="0"/>
              </a:spcAft>
              <a:buClr>
                <a:schemeClr val="accent1"/>
              </a:buClr>
              <a:buSzPts val="5400"/>
              <a:buNone/>
              <a:defRPr sz="5400">
                <a:solidFill>
                  <a:schemeClr val="accent1"/>
                </a:solidFill>
              </a:defRPr>
            </a:lvl7pPr>
            <a:lvl8pPr lvl="7" rtl="0">
              <a:spcBef>
                <a:spcPts val="0"/>
              </a:spcBef>
              <a:spcAft>
                <a:spcPts val="0"/>
              </a:spcAft>
              <a:buClr>
                <a:schemeClr val="accent1"/>
              </a:buClr>
              <a:buSzPts val="5400"/>
              <a:buNone/>
              <a:defRPr sz="5400">
                <a:solidFill>
                  <a:schemeClr val="accent1"/>
                </a:solidFill>
              </a:defRPr>
            </a:lvl8pPr>
            <a:lvl9pPr lvl="8" rtl="0">
              <a:spcBef>
                <a:spcPts val="0"/>
              </a:spcBef>
              <a:spcAft>
                <a:spcPts val="0"/>
              </a:spcAft>
              <a:buClr>
                <a:schemeClr val="accent1"/>
              </a:buClr>
              <a:buSzPts val="5400"/>
              <a:buNone/>
              <a:defRPr sz="5400">
                <a:solidFill>
                  <a:schemeClr val="accent1"/>
                </a:solidFill>
              </a:defRPr>
            </a:lvl9pPr>
          </a:lstStyle>
          <a:p>
            <a:endParaRPr/>
          </a:p>
        </p:txBody>
      </p:sp>
      <p:sp>
        <p:nvSpPr>
          <p:cNvPr id="38" name="Google Shape;38;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solidFill>
                  <a:schemeClr val="accent1"/>
                </a:solidFill>
              </a:defRPr>
            </a:lvl2pPr>
            <a:lvl3pPr lvl="2" rtl="0">
              <a:buNone/>
              <a:defRPr>
                <a:solidFill>
                  <a:schemeClr val="accent1"/>
                </a:solidFill>
              </a:defRPr>
            </a:lvl3pPr>
            <a:lvl4pPr lvl="3" rtl="0">
              <a:buNone/>
              <a:defRPr>
                <a:solidFill>
                  <a:schemeClr val="accent1"/>
                </a:solidFill>
              </a:defRPr>
            </a:lvl4pPr>
            <a:lvl5pPr lvl="4" rtl="0">
              <a:buNone/>
              <a:defRPr>
                <a:solidFill>
                  <a:schemeClr val="accent1"/>
                </a:solidFill>
              </a:defRPr>
            </a:lvl5pPr>
            <a:lvl6pPr lvl="5" rtl="0">
              <a:buNone/>
              <a:defRPr>
                <a:solidFill>
                  <a:schemeClr val="accent1"/>
                </a:solidFill>
              </a:defRPr>
            </a:lvl6pPr>
            <a:lvl7pPr lvl="6" rtl="0">
              <a:buNone/>
              <a:defRPr>
                <a:solidFill>
                  <a:schemeClr val="accent1"/>
                </a:solidFill>
              </a:defRPr>
            </a:lvl7pPr>
            <a:lvl8pPr lvl="7" rtl="0">
              <a:buNone/>
              <a:defRPr>
                <a:solidFill>
                  <a:schemeClr val="accent1"/>
                </a:solidFill>
              </a:defRPr>
            </a:lvl8pPr>
            <a:lvl9pPr lvl="8" rtl="0">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686400" cy="0"/>
          </a:xfrm>
          <a:prstGeom prst="straightConnector1">
            <a:avLst/>
          </a:prstGeom>
          <a:noFill/>
          <a:ln w="19050" cap="flat" cmpd="sng">
            <a:solidFill>
              <a:schemeClr val="lt2"/>
            </a:solidFill>
            <a:prstDash val="solid"/>
            <a:round/>
            <a:headEnd type="none" w="sm" len="sm"/>
            <a:tailEnd type="none" w="sm" len="sm"/>
          </a:ln>
        </p:spPr>
      </p:cxnSp>
      <p:sp>
        <p:nvSpPr>
          <p:cNvPr id="42" name="Google Shape;42;p9"/>
          <p:cNvSpPr txBox="1">
            <a:spLocks noGrp="1"/>
          </p:cNvSpPr>
          <p:nvPr>
            <p:ph type="title"/>
          </p:nvPr>
        </p:nvSpPr>
        <p:spPr>
          <a:xfrm>
            <a:off x="265500" y="1382350"/>
            <a:ext cx="4045200" cy="13332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2"/>
              </a:buClr>
              <a:buSzPts val="4200"/>
              <a:buNone/>
              <a:defRPr sz="4200">
                <a:solidFill>
                  <a:schemeClr val="lt2"/>
                </a:solidFill>
              </a:defRPr>
            </a:lvl1pPr>
            <a:lvl2pPr lvl="1" algn="ctr" rtl="0">
              <a:spcBef>
                <a:spcPts val="0"/>
              </a:spcBef>
              <a:spcAft>
                <a:spcPts val="0"/>
              </a:spcAft>
              <a:buClr>
                <a:schemeClr val="lt2"/>
              </a:buClr>
              <a:buSzPts val="4200"/>
              <a:buNone/>
              <a:defRPr sz="4200">
                <a:solidFill>
                  <a:schemeClr val="lt2"/>
                </a:solidFill>
              </a:defRPr>
            </a:lvl2pPr>
            <a:lvl3pPr lvl="2" algn="ctr" rtl="0">
              <a:spcBef>
                <a:spcPts val="0"/>
              </a:spcBef>
              <a:spcAft>
                <a:spcPts val="0"/>
              </a:spcAft>
              <a:buClr>
                <a:schemeClr val="lt2"/>
              </a:buClr>
              <a:buSzPts val="4200"/>
              <a:buNone/>
              <a:defRPr sz="4200">
                <a:solidFill>
                  <a:schemeClr val="lt2"/>
                </a:solidFill>
              </a:defRPr>
            </a:lvl3pPr>
            <a:lvl4pPr lvl="3" algn="ctr" rtl="0">
              <a:spcBef>
                <a:spcPts val="0"/>
              </a:spcBef>
              <a:spcAft>
                <a:spcPts val="0"/>
              </a:spcAft>
              <a:buClr>
                <a:schemeClr val="lt2"/>
              </a:buClr>
              <a:buSzPts val="4200"/>
              <a:buNone/>
              <a:defRPr sz="4200">
                <a:solidFill>
                  <a:schemeClr val="lt2"/>
                </a:solidFill>
              </a:defRPr>
            </a:lvl4pPr>
            <a:lvl5pPr lvl="4" algn="ctr" rtl="0">
              <a:spcBef>
                <a:spcPts val="0"/>
              </a:spcBef>
              <a:spcAft>
                <a:spcPts val="0"/>
              </a:spcAft>
              <a:buClr>
                <a:schemeClr val="lt2"/>
              </a:buClr>
              <a:buSzPts val="4200"/>
              <a:buNone/>
              <a:defRPr sz="4200">
                <a:solidFill>
                  <a:schemeClr val="lt2"/>
                </a:solidFill>
              </a:defRPr>
            </a:lvl5pPr>
            <a:lvl6pPr lvl="5" algn="ctr" rtl="0">
              <a:spcBef>
                <a:spcPts val="0"/>
              </a:spcBef>
              <a:spcAft>
                <a:spcPts val="0"/>
              </a:spcAft>
              <a:buClr>
                <a:schemeClr val="lt2"/>
              </a:buClr>
              <a:buSzPts val="4200"/>
              <a:buNone/>
              <a:defRPr sz="4200">
                <a:solidFill>
                  <a:schemeClr val="lt2"/>
                </a:solidFill>
              </a:defRPr>
            </a:lvl6pPr>
            <a:lvl7pPr lvl="6" algn="ctr" rtl="0">
              <a:spcBef>
                <a:spcPts val="0"/>
              </a:spcBef>
              <a:spcAft>
                <a:spcPts val="0"/>
              </a:spcAft>
              <a:buClr>
                <a:schemeClr val="lt2"/>
              </a:buClr>
              <a:buSzPts val="4200"/>
              <a:buNone/>
              <a:defRPr sz="4200">
                <a:solidFill>
                  <a:schemeClr val="lt2"/>
                </a:solidFill>
              </a:defRPr>
            </a:lvl7pPr>
            <a:lvl8pPr lvl="7" algn="ctr" rtl="0">
              <a:spcBef>
                <a:spcPts val="0"/>
              </a:spcBef>
              <a:spcAft>
                <a:spcPts val="0"/>
              </a:spcAft>
              <a:buClr>
                <a:schemeClr val="lt2"/>
              </a:buClr>
              <a:buSzPts val="4200"/>
              <a:buNone/>
              <a:defRPr sz="4200">
                <a:solidFill>
                  <a:schemeClr val="lt2"/>
                </a:solidFill>
              </a:defRPr>
            </a:lvl8pPr>
            <a:lvl9pPr lvl="8" algn="ctr" rtl="0">
              <a:spcBef>
                <a:spcPts val="0"/>
              </a:spcBef>
              <a:spcAft>
                <a:spcPts val="0"/>
              </a:spcAft>
              <a:buClr>
                <a:schemeClr val="lt2"/>
              </a:buClr>
              <a:buSzPts val="4200"/>
              <a:buNone/>
              <a:defRPr sz="4200">
                <a:solidFill>
                  <a:schemeClr val="lt2"/>
                </a:solidFill>
              </a:defRPr>
            </a:lvl9pPr>
          </a:lstStyle>
          <a:p>
            <a:endParaRPr/>
          </a:p>
        </p:txBody>
      </p:sp>
      <p:sp>
        <p:nvSpPr>
          <p:cNvPr id="43" name="Google Shape;43;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accent1"/>
              </a:buClr>
              <a:buSzPts val="1800"/>
              <a:buChar char="●"/>
              <a:defRPr>
                <a:solidFill>
                  <a:schemeClr val="accent1"/>
                </a:solidFill>
              </a:defRPr>
            </a:lvl1pPr>
            <a:lvl2pPr marL="914400" lvl="1" indent="-317500" rtl="0">
              <a:spcBef>
                <a:spcPts val="1600"/>
              </a:spcBef>
              <a:spcAft>
                <a:spcPts val="0"/>
              </a:spcAft>
              <a:buClr>
                <a:schemeClr val="accent1"/>
              </a:buClr>
              <a:buSzPts val="1400"/>
              <a:buChar char="○"/>
              <a:defRPr>
                <a:solidFill>
                  <a:schemeClr val="accent1"/>
                </a:solidFill>
              </a:defRPr>
            </a:lvl2pPr>
            <a:lvl3pPr marL="1371600" lvl="2" indent="-317500" rtl="0">
              <a:spcBef>
                <a:spcPts val="1600"/>
              </a:spcBef>
              <a:spcAft>
                <a:spcPts val="0"/>
              </a:spcAft>
              <a:buClr>
                <a:schemeClr val="accent1"/>
              </a:buClr>
              <a:buSzPts val="1400"/>
              <a:buChar char="■"/>
              <a:defRPr>
                <a:solidFill>
                  <a:schemeClr val="accent1"/>
                </a:solidFill>
              </a:defRPr>
            </a:lvl3pPr>
            <a:lvl4pPr marL="1828800" lvl="3" indent="-317500" rtl="0">
              <a:spcBef>
                <a:spcPts val="1600"/>
              </a:spcBef>
              <a:spcAft>
                <a:spcPts val="0"/>
              </a:spcAft>
              <a:buClr>
                <a:schemeClr val="accent1"/>
              </a:buClr>
              <a:buSzPts val="1400"/>
              <a:buChar char="●"/>
              <a:defRPr>
                <a:solidFill>
                  <a:schemeClr val="accent1"/>
                </a:solidFill>
              </a:defRPr>
            </a:lvl4pPr>
            <a:lvl5pPr marL="2286000" lvl="4" indent="-317500" rtl="0">
              <a:spcBef>
                <a:spcPts val="1600"/>
              </a:spcBef>
              <a:spcAft>
                <a:spcPts val="0"/>
              </a:spcAft>
              <a:buClr>
                <a:schemeClr val="accent1"/>
              </a:buClr>
              <a:buSzPts val="1400"/>
              <a:buChar char="○"/>
              <a:defRPr>
                <a:solidFill>
                  <a:schemeClr val="accent1"/>
                </a:solidFill>
              </a:defRPr>
            </a:lvl5pPr>
            <a:lvl6pPr marL="2743200" lvl="5" indent="-317500" rtl="0">
              <a:spcBef>
                <a:spcPts val="1600"/>
              </a:spcBef>
              <a:spcAft>
                <a:spcPts val="0"/>
              </a:spcAft>
              <a:buClr>
                <a:schemeClr val="accent1"/>
              </a:buClr>
              <a:buSzPts val="1400"/>
              <a:buChar char="■"/>
              <a:defRPr>
                <a:solidFill>
                  <a:schemeClr val="accent1"/>
                </a:solidFill>
              </a:defRPr>
            </a:lvl6pPr>
            <a:lvl7pPr marL="3200400" lvl="6" indent="-317500" rtl="0">
              <a:spcBef>
                <a:spcPts val="1600"/>
              </a:spcBef>
              <a:spcAft>
                <a:spcPts val="0"/>
              </a:spcAft>
              <a:buClr>
                <a:schemeClr val="accent1"/>
              </a:buClr>
              <a:buSzPts val="1400"/>
              <a:buChar char="●"/>
              <a:defRPr>
                <a:solidFill>
                  <a:schemeClr val="accent1"/>
                </a:solidFill>
              </a:defRPr>
            </a:lvl7pPr>
            <a:lvl8pPr marL="3657600" lvl="7" indent="-317500" rtl="0">
              <a:spcBef>
                <a:spcPts val="1600"/>
              </a:spcBef>
              <a:spcAft>
                <a:spcPts val="0"/>
              </a:spcAft>
              <a:buClr>
                <a:schemeClr val="accent1"/>
              </a:buClr>
              <a:buSzPts val="1400"/>
              <a:buChar char="○"/>
              <a:defRPr>
                <a:solidFill>
                  <a:schemeClr val="accent1"/>
                </a:solidFill>
              </a:defRPr>
            </a:lvl8pPr>
            <a:lvl9pPr marL="4114800" lvl="8" indent="-317500" rtl="0">
              <a:spcBef>
                <a:spcPts val="1600"/>
              </a:spcBef>
              <a:spcAft>
                <a:spcPts val="1600"/>
              </a:spcAft>
              <a:buClr>
                <a:schemeClr val="accent1"/>
              </a:buClr>
              <a:buSzPts val="1400"/>
              <a:buChar char="■"/>
              <a:defRPr>
                <a:solidFill>
                  <a:schemeClr val="accent1"/>
                </a:solidFill>
              </a:defRPr>
            </a:lvl9pPr>
          </a:lstStyle>
          <a:p>
            <a:endParaRPr/>
          </a:p>
        </p:txBody>
      </p:sp>
      <p:sp>
        <p:nvSpPr>
          <p:cNvPr id="45" name="Google Shape;45;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solidFill>
                  <a:schemeClr val="accent1"/>
                </a:solidFill>
              </a:defRPr>
            </a:lvl2pPr>
            <a:lvl3pPr lvl="2" rtl="0">
              <a:buNone/>
              <a:defRPr>
                <a:solidFill>
                  <a:schemeClr val="accent1"/>
                </a:solidFill>
              </a:defRPr>
            </a:lvl3pPr>
            <a:lvl4pPr lvl="3" rtl="0">
              <a:buNone/>
              <a:defRPr>
                <a:solidFill>
                  <a:schemeClr val="accent1"/>
                </a:solidFill>
              </a:defRPr>
            </a:lvl4pPr>
            <a:lvl5pPr lvl="4" rtl="0">
              <a:buNone/>
              <a:defRPr>
                <a:solidFill>
                  <a:schemeClr val="accent1"/>
                </a:solidFill>
              </a:defRPr>
            </a:lvl5pPr>
            <a:lvl6pPr lvl="5" rtl="0">
              <a:buNone/>
              <a:defRPr>
                <a:solidFill>
                  <a:schemeClr val="accent1"/>
                </a:solidFill>
              </a:defRPr>
            </a:lvl6pPr>
            <a:lvl7pPr lvl="6" rtl="0">
              <a:buNone/>
              <a:defRPr>
                <a:solidFill>
                  <a:schemeClr val="accent1"/>
                </a:solidFill>
              </a:defRPr>
            </a:lvl7pPr>
            <a:lvl8pPr lvl="7" rtl="0">
              <a:buNone/>
              <a:defRPr>
                <a:solidFill>
                  <a:schemeClr val="accent1"/>
                </a:solidFill>
              </a:defRPr>
            </a:lvl8pPr>
            <a:lvl9pPr lvl="8" rtl="0">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8" name="Google Shape;48;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039650"/>
            <a:ext cx="8520600" cy="2106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0"/>
              <a:buNone/>
              <a:defRPr sz="14000" b="1"/>
            </a:lvl1pPr>
            <a:lvl2pPr lvl="1" algn="ctr" rtl="0">
              <a:spcBef>
                <a:spcPts val="0"/>
              </a:spcBef>
              <a:spcAft>
                <a:spcPts val="0"/>
              </a:spcAft>
              <a:buSzPts val="14000"/>
              <a:buNone/>
              <a:defRPr sz="14000" b="1"/>
            </a:lvl2pPr>
            <a:lvl3pPr lvl="2" algn="ctr" rtl="0">
              <a:spcBef>
                <a:spcPts val="0"/>
              </a:spcBef>
              <a:spcAft>
                <a:spcPts val="0"/>
              </a:spcAft>
              <a:buSzPts val="14000"/>
              <a:buNone/>
              <a:defRPr sz="14000" b="1"/>
            </a:lvl3pPr>
            <a:lvl4pPr lvl="3" algn="ctr" rtl="0">
              <a:spcBef>
                <a:spcPts val="0"/>
              </a:spcBef>
              <a:spcAft>
                <a:spcPts val="0"/>
              </a:spcAft>
              <a:buSzPts val="14000"/>
              <a:buNone/>
              <a:defRPr sz="14000" b="1"/>
            </a:lvl4pPr>
            <a:lvl5pPr lvl="4" algn="ctr" rtl="0">
              <a:spcBef>
                <a:spcPts val="0"/>
              </a:spcBef>
              <a:spcAft>
                <a:spcPts val="0"/>
              </a:spcAft>
              <a:buSzPts val="14000"/>
              <a:buNone/>
              <a:defRPr sz="14000" b="1"/>
            </a:lvl5pPr>
            <a:lvl6pPr lvl="5" algn="ctr" rtl="0">
              <a:spcBef>
                <a:spcPts val="0"/>
              </a:spcBef>
              <a:spcAft>
                <a:spcPts val="0"/>
              </a:spcAft>
              <a:buSzPts val="14000"/>
              <a:buNone/>
              <a:defRPr sz="14000" b="1"/>
            </a:lvl6pPr>
            <a:lvl7pPr lvl="6" algn="ctr" rtl="0">
              <a:spcBef>
                <a:spcPts val="0"/>
              </a:spcBef>
              <a:spcAft>
                <a:spcPts val="0"/>
              </a:spcAft>
              <a:buSzPts val="14000"/>
              <a:buNone/>
              <a:defRPr sz="14000" b="1"/>
            </a:lvl7pPr>
            <a:lvl8pPr lvl="7" algn="ctr" rtl="0">
              <a:spcBef>
                <a:spcPts val="0"/>
              </a:spcBef>
              <a:spcAft>
                <a:spcPts val="0"/>
              </a:spcAft>
              <a:buSzPts val="14000"/>
              <a:buNone/>
              <a:defRPr sz="14000" b="1"/>
            </a:lvl8pPr>
            <a:lvl9pPr lvl="8" algn="ctr" rtl="0">
              <a:spcBef>
                <a:spcPts val="0"/>
              </a:spcBef>
              <a:spcAft>
                <a:spcPts val="0"/>
              </a:spcAft>
              <a:buSzPts val="14000"/>
              <a:buNone/>
              <a:defRPr sz="14000" b="1"/>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52" name="Google Shape;52;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perback">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6132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1pPr>
            <a:lvl2pPr lvl="1"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2pPr>
            <a:lvl3pPr lvl="2"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3pPr>
            <a:lvl4pPr lvl="3"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4pPr>
            <a:lvl5pPr lvl="4"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5pPr>
            <a:lvl6pPr lvl="5"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6pPr>
            <a:lvl7pPr lvl="6"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7pPr>
            <a:lvl8pPr lvl="7"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8pPr>
            <a:lvl9pPr lvl="8" rt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9pPr>
          </a:lstStyle>
          <a:p>
            <a:endParaRPr/>
          </a:p>
        </p:txBody>
      </p:sp>
      <p:sp>
        <p:nvSpPr>
          <p:cNvPr id="7" name="Google Shape;7;p1"/>
          <p:cNvSpPr txBox="1">
            <a:spLocks noGrp="1"/>
          </p:cNvSpPr>
          <p:nvPr>
            <p:ph type="body" idx="1"/>
          </p:nvPr>
        </p:nvSpPr>
        <p:spPr>
          <a:xfrm>
            <a:off x="311700" y="1171600"/>
            <a:ext cx="8520600" cy="3397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1"/>
              </a:buClr>
              <a:buSzPts val="1800"/>
              <a:buFont typeface="Old Standard TT"/>
              <a:buChar char="●"/>
              <a:defRPr sz="1800">
                <a:solidFill>
                  <a:schemeClr val="dk1"/>
                </a:solidFill>
                <a:latin typeface="Old Standard TT"/>
                <a:ea typeface="Old Standard TT"/>
                <a:cs typeface="Old Standard TT"/>
                <a:sym typeface="Old Standard TT"/>
              </a:defRPr>
            </a:lvl1pPr>
            <a:lvl2pPr marL="914400" lvl="1"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2pPr>
            <a:lvl3pPr marL="1371600" lvl="2"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3pPr>
            <a:lvl4pPr marL="1828800" lvl="3"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4pPr>
            <a:lvl5pPr marL="2286000" lvl="4"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5pPr>
            <a:lvl6pPr marL="2743200" lvl="5"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6pPr>
            <a:lvl7pPr marL="3200400" lvl="6"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7pPr>
            <a:lvl8pPr marL="3657600" lvl="7" indent="-317500" rtl="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8pPr>
            <a:lvl9pPr marL="4114800" lvl="8" indent="-317500" rtl="0">
              <a:lnSpc>
                <a:spcPct val="115000"/>
              </a:lnSpc>
              <a:spcBef>
                <a:spcPts val="1600"/>
              </a:spcBef>
              <a:spcAft>
                <a:spcPts val="160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1"/>
                </a:solidFill>
                <a:latin typeface="Old Standard TT"/>
                <a:ea typeface="Old Standard TT"/>
                <a:cs typeface="Old Standard TT"/>
                <a:sym typeface="Old Standard TT"/>
              </a:defRPr>
            </a:lvl1pPr>
            <a:lvl2pPr lvl="1" algn="r" rtl="0">
              <a:buNone/>
              <a:defRPr sz="1000">
                <a:solidFill>
                  <a:schemeClr val="dk1"/>
                </a:solidFill>
                <a:latin typeface="Old Standard TT"/>
                <a:ea typeface="Old Standard TT"/>
                <a:cs typeface="Old Standard TT"/>
                <a:sym typeface="Old Standard TT"/>
              </a:defRPr>
            </a:lvl2pPr>
            <a:lvl3pPr lvl="2" algn="r" rtl="0">
              <a:buNone/>
              <a:defRPr sz="1000">
                <a:solidFill>
                  <a:schemeClr val="dk1"/>
                </a:solidFill>
                <a:latin typeface="Old Standard TT"/>
                <a:ea typeface="Old Standard TT"/>
                <a:cs typeface="Old Standard TT"/>
                <a:sym typeface="Old Standard TT"/>
              </a:defRPr>
            </a:lvl3pPr>
            <a:lvl4pPr lvl="3" algn="r" rtl="0">
              <a:buNone/>
              <a:defRPr sz="1000">
                <a:solidFill>
                  <a:schemeClr val="dk1"/>
                </a:solidFill>
                <a:latin typeface="Old Standard TT"/>
                <a:ea typeface="Old Standard TT"/>
                <a:cs typeface="Old Standard TT"/>
                <a:sym typeface="Old Standard TT"/>
              </a:defRPr>
            </a:lvl4pPr>
            <a:lvl5pPr lvl="4" algn="r" rtl="0">
              <a:buNone/>
              <a:defRPr sz="1000">
                <a:solidFill>
                  <a:schemeClr val="dk1"/>
                </a:solidFill>
                <a:latin typeface="Old Standard TT"/>
                <a:ea typeface="Old Standard TT"/>
                <a:cs typeface="Old Standard TT"/>
                <a:sym typeface="Old Standard TT"/>
              </a:defRPr>
            </a:lvl5pPr>
            <a:lvl6pPr lvl="5" algn="r" rtl="0">
              <a:buNone/>
              <a:defRPr sz="1000">
                <a:solidFill>
                  <a:schemeClr val="dk1"/>
                </a:solidFill>
                <a:latin typeface="Old Standard TT"/>
                <a:ea typeface="Old Standard TT"/>
                <a:cs typeface="Old Standard TT"/>
                <a:sym typeface="Old Standard TT"/>
              </a:defRPr>
            </a:lvl6pPr>
            <a:lvl7pPr lvl="6" algn="r" rtl="0">
              <a:buNone/>
              <a:defRPr sz="1000">
                <a:solidFill>
                  <a:schemeClr val="dk1"/>
                </a:solidFill>
                <a:latin typeface="Old Standard TT"/>
                <a:ea typeface="Old Standard TT"/>
                <a:cs typeface="Old Standard TT"/>
                <a:sym typeface="Old Standard TT"/>
              </a:defRPr>
            </a:lvl7pPr>
            <a:lvl8pPr lvl="7" algn="r" rtl="0">
              <a:buNone/>
              <a:defRPr sz="1000">
                <a:solidFill>
                  <a:schemeClr val="dk1"/>
                </a:solidFill>
                <a:latin typeface="Old Standard TT"/>
                <a:ea typeface="Old Standard TT"/>
                <a:cs typeface="Old Standard TT"/>
                <a:sym typeface="Old Standard TT"/>
              </a:defRPr>
            </a:lvl8pPr>
            <a:lvl9pPr lvl="8" algn="r" rtl="0">
              <a:buNone/>
              <a:defRPr sz="1000">
                <a:solidFill>
                  <a:schemeClr val="dk1"/>
                </a:solidFill>
                <a:latin typeface="Old Standard TT"/>
                <a:ea typeface="Old Standard TT"/>
                <a:cs typeface="Old Standard TT"/>
                <a:sym typeface="Old Standard TT"/>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512700" y="1893300"/>
            <a:ext cx="8118600" cy="1522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latin typeface="+mn-lt"/>
              </a:rPr>
              <a:t>Behaviour Training</a:t>
            </a:r>
            <a:endParaRPr dirty="0">
              <a:latin typeface="+mn-lt"/>
            </a:endParaRPr>
          </a:p>
          <a:p>
            <a:pPr marL="0" lvl="0" indent="0" algn="l" rtl="0">
              <a:spcBef>
                <a:spcPts val="0"/>
              </a:spcBef>
              <a:spcAft>
                <a:spcPts val="0"/>
              </a:spcAft>
              <a:buNone/>
            </a:pPr>
            <a:r>
              <a:rPr lang="en" sz="3000" dirty="0">
                <a:latin typeface="+mn-lt"/>
              </a:rPr>
              <a:t>SDP- Behaviours and Attitudes</a:t>
            </a:r>
            <a:endParaRPr sz="3000" dirty="0">
              <a:latin typeface="+mn-lt"/>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9486" y="139199"/>
            <a:ext cx="878066" cy="88403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Objectives and aims</a:t>
            </a:r>
            <a:endParaRPr dirty="0">
              <a:latin typeface="+mn-lt"/>
            </a:endParaRPr>
          </a:p>
        </p:txBody>
      </p:sp>
      <p:sp>
        <p:nvSpPr>
          <p:cNvPr id="66" name="Google Shape;66;p14"/>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457200" lvl="0" indent="-355600" algn="l" rtl="0">
              <a:spcBef>
                <a:spcPts val="0"/>
              </a:spcBef>
              <a:spcAft>
                <a:spcPts val="0"/>
              </a:spcAft>
              <a:buSzPts val="2000"/>
              <a:buChar char="●"/>
            </a:pPr>
            <a:r>
              <a:rPr lang="en" sz="2000" dirty="0">
                <a:latin typeface="+mn-lt"/>
              </a:rPr>
              <a:t>What is Team Teach?</a:t>
            </a:r>
            <a:endParaRPr sz="2000" dirty="0">
              <a:latin typeface="+mn-lt"/>
            </a:endParaRPr>
          </a:p>
          <a:p>
            <a:pPr marL="457200" lvl="0" indent="-355600" algn="l" rtl="0">
              <a:spcBef>
                <a:spcPts val="0"/>
              </a:spcBef>
              <a:spcAft>
                <a:spcPts val="0"/>
              </a:spcAft>
              <a:buSzPts val="2000"/>
              <a:buChar char="●"/>
            </a:pPr>
            <a:r>
              <a:rPr lang="en" sz="2000" dirty="0">
                <a:latin typeface="+mn-lt"/>
              </a:rPr>
              <a:t>How we support and manage behaviour through Team Teach strategies. </a:t>
            </a:r>
            <a:endParaRPr sz="2000" dirty="0">
              <a:latin typeface="+mn-lt"/>
            </a:endParaRPr>
          </a:p>
          <a:p>
            <a:pPr marL="457200" lvl="0" indent="-355600" algn="l" rtl="0">
              <a:spcBef>
                <a:spcPts val="0"/>
              </a:spcBef>
              <a:spcAft>
                <a:spcPts val="0"/>
              </a:spcAft>
              <a:buSzPts val="2000"/>
              <a:buChar char="●"/>
            </a:pPr>
            <a:r>
              <a:rPr lang="en" sz="2000" dirty="0">
                <a:latin typeface="+mn-lt"/>
              </a:rPr>
              <a:t>Terminology explained</a:t>
            </a:r>
            <a:endParaRPr sz="2000" dirty="0">
              <a:latin typeface="+mn-lt"/>
            </a:endParaRPr>
          </a:p>
          <a:p>
            <a:pPr marL="457200" lvl="0" indent="-355600" algn="l" rtl="0">
              <a:spcBef>
                <a:spcPts val="0"/>
              </a:spcBef>
              <a:spcAft>
                <a:spcPts val="0"/>
              </a:spcAft>
              <a:buSzPts val="2000"/>
              <a:buChar char="●"/>
            </a:pPr>
            <a:r>
              <a:rPr lang="en" sz="2000" dirty="0">
                <a:latin typeface="+mn-lt"/>
              </a:rPr>
              <a:t>Introduction to our current documentation- BSPs &amp; Risk Assessments</a:t>
            </a:r>
            <a:endParaRPr sz="2000" dirty="0">
              <a:latin typeface="+mn-lt"/>
            </a:endParaRPr>
          </a:p>
          <a:p>
            <a:pPr marL="457200" lvl="0" indent="-355600" algn="l" rtl="0">
              <a:spcBef>
                <a:spcPts val="0"/>
              </a:spcBef>
              <a:spcAft>
                <a:spcPts val="0"/>
              </a:spcAft>
              <a:buSzPts val="2000"/>
              <a:buChar char="●"/>
            </a:pPr>
            <a:r>
              <a:rPr lang="en" sz="2000" dirty="0">
                <a:latin typeface="+mn-lt"/>
              </a:rPr>
              <a:t>Communication with parents. </a:t>
            </a:r>
            <a:endParaRPr sz="2000" dirty="0">
              <a:latin typeface="+mn-lt"/>
            </a:endParaRPr>
          </a:p>
          <a:p>
            <a:pPr marL="457200" lvl="0" indent="-355600" algn="l" rtl="0">
              <a:spcBef>
                <a:spcPts val="0"/>
              </a:spcBef>
              <a:spcAft>
                <a:spcPts val="0"/>
              </a:spcAft>
              <a:buSzPts val="2000"/>
              <a:buChar char="●"/>
            </a:pPr>
            <a:r>
              <a:rPr lang="en" sz="2000" dirty="0" smtClean="0">
                <a:latin typeface="+mn-lt"/>
              </a:rPr>
              <a:t>Outline </a:t>
            </a:r>
            <a:r>
              <a:rPr lang="en" sz="2000" dirty="0">
                <a:latin typeface="+mn-lt"/>
              </a:rPr>
              <a:t>key features of our </a:t>
            </a:r>
            <a:r>
              <a:rPr lang="en" sz="2000" dirty="0" smtClean="0">
                <a:latin typeface="+mn-lt"/>
              </a:rPr>
              <a:t>behaviour </a:t>
            </a:r>
            <a:r>
              <a:rPr lang="en" sz="2000" dirty="0">
                <a:latin typeface="+mn-lt"/>
              </a:rPr>
              <a:t>policies. </a:t>
            </a:r>
            <a:endParaRPr sz="2000" dirty="0">
              <a:latin typeface="+mn-l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3365" y="199615"/>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mn-lt"/>
              </a:rPr>
              <a:t>Team Teach</a:t>
            </a:r>
            <a:endParaRPr dirty="0">
              <a:latin typeface="+mn-l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3087" y="175393"/>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What is Team Teach?</a:t>
            </a:r>
            <a:endParaRPr dirty="0">
              <a:latin typeface="+mn-lt"/>
            </a:endParaRPr>
          </a:p>
        </p:txBody>
      </p:sp>
      <p:sp>
        <p:nvSpPr>
          <p:cNvPr id="77" name="Google Shape;77;p16"/>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b="1" i="1" dirty="0">
                <a:solidFill>
                  <a:schemeClr val="dk1"/>
                </a:solidFill>
                <a:latin typeface="+mn-lt"/>
              </a:rPr>
              <a:t>"Team Teach" is the holistic approach we use to support people who may exhibit more challenging behaviours.</a:t>
            </a:r>
            <a:endParaRPr sz="1400" b="1" dirty="0">
              <a:latin typeface="+mn-lt"/>
            </a:endParaRPr>
          </a:p>
          <a:p>
            <a:pPr marL="0" lvl="0" indent="0" algn="l" rtl="0">
              <a:spcBef>
                <a:spcPts val="1600"/>
              </a:spcBef>
              <a:spcAft>
                <a:spcPts val="0"/>
              </a:spcAft>
              <a:buNone/>
            </a:pPr>
            <a:r>
              <a:rPr lang="en" sz="1400" dirty="0">
                <a:solidFill>
                  <a:srgbClr val="000000"/>
                </a:solidFill>
                <a:latin typeface="+mn-lt"/>
              </a:rPr>
              <a:t>The approach is based on a risk reduction approach, involving de-escalation strategies, diversion and as a last resort physical intervention. Sometimes some of our learners may get anxious or agitated – we support them to achieve calm using communication skills, distraction techniques and by removing identified triggers where possible.</a:t>
            </a:r>
            <a:endParaRPr sz="1400" dirty="0">
              <a:solidFill>
                <a:srgbClr val="000000"/>
              </a:solidFill>
              <a:latin typeface="+mn-lt"/>
            </a:endParaRPr>
          </a:p>
          <a:p>
            <a:pPr marL="0" lvl="0" indent="0" algn="l" rtl="0">
              <a:lnSpc>
                <a:spcPct val="156521"/>
              </a:lnSpc>
              <a:spcBef>
                <a:spcPts val="1600"/>
              </a:spcBef>
              <a:spcAft>
                <a:spcPts val="0"/>
              </a:spcAft>
              <a:buClr>
                <a:schemeClr val="dk1"/>
              </a:buClr>
              <a:buSzPts val="1100"/>
              <a:buFont typeface="Arial"/>
              <a:buNone/>
            </a:pPr>
            <a:r>
              <a:rPr lang="en" sz="1400" dirty="0">
                <a:solidFill>
                  <a:srgbClr val="000000"/>
                </a:solidFill>
                <a:latin typeface="+mn-lt"/>
              </a:rPr>
              <a:t>The positive behaviour management strategies that Team Teach develops and promotes emphasise team building, personal safety, communication, and verbal and non-verbal de-escalation techniques for dealing with challenging behaviour which reduce the need for physical intervention. As a last resort, it also teaches positive handling techniques to resolve conflicts in ways that are safe, and which provide opportunities for repair and reflection for everyone involved.</a:t>
            </a:r>
            <a:endParaRPr sz="1400" dirty="0">
              <a:solidFill>
                <a:srgbClr val="000000"/>
              </a:solidFill>
              <a:latin typeface="+mn-lt"/>
            </a:endParaRPr>
          </a:p>
          <a:p>
            <a:pPr marL="0" lvl="0" indent="0" algn="l" rtl="0">
              <a:spcBef>
                <a:spcPts val="1100"/>
              </a:spcBef>
              <a:spcAft>
                <a:spcPts val="0"/>
              </a:spcAft>
              <a:buNone/>
            </a:pPr>
            <a:endParaRPr sz="2000" dirty="0">
              <a:solidFill>
                <a:schemeClr val="dk1"/>
              </a:solidFill>
            </a:endParaRPr>
          </a:p>
          <a:p>
            <a:pPr marL="0" lvl="0" indent="0" algn="l" rtl="0">
              <a:spcBef>
                <a:spcPts val="1600"/>
              </a:spcBef>
              <a:spcAft>
                <a:spcPts val="1600"/>
              </a:spcAft>
              <a:buNone/>
            </a:pPr>
            <a:endParaRPr sz="2000" dirty="0">
              <a:solidFill>
                <a:schemeClr val="dk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3365" y="145114"/>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Team Teach thinking</a:t>
            </a:r>
            <a:endParaRPr dirty="0">
              <a:latin typeface="+mn-lt"/>
            </a:endParaRPr>
          </a:p>
        </p:txBody>
      </p:sp>
      <p:sp>
        <p:nvSpPr>
          <p:cNvPr id="83" name="Google Shape;83;p17"/>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ctr" rtl="0">
              <a:lnSpc>
                <a:spcPct val="90000"/>
              </a:lnSpc>
              <a:spcBef>
                <a:spcPts val="1000"/>
              </a:spcBef>
              <a:spcAft>
                <a:spcPts val="0"/>
              </a:spcAft>
              <a:buClr>
                <a:schemeClr val="dk1"/>
              </a:buClr>
              <a:buSzPts val="1100"/>
              <a:buFont typeface="Arial"/>
              <a:buNone/>
            </a:pPr>
            <a:r>
              <a:rPr lang="en" sz="1400" b="1" u="sng" dirty="0">
                <a:solidFill>
                  <a:srgbClr val="2F2F2E"/>
                </a:solidFill>
                <a:latin typeface="+mn-lt"/>
              </a:rPr>
              <a:t>Positive environments empowering children to safeguard themselves</a:t>
            </a:r>
            <a:endParaRPr sz="1400" b="1" u="sng"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dirty="0">
                <a:solidFill>
                  <a:srgbClr val="2F2F2E"/>
                </a:solidFill>
                <a:latin typeface="+mn-lt"/>
              </a:rPr>
              <a:t>We need to help children and young people to regulate their own behaviour and develop self control</a:t>
            </a:r>
            <a:endParaRPr sz="1400"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b="1" u="sng" dirty="0">
                <a:solidFill>
                  <a:srgbClr val="2F2F2E"/>
                </a:solidFill>
                <a:latin typeface="+mn-lt"/>
              </a:rPr>
              <a:t>Empowering adults to safeguard children</a:t>
            </a:r>
            <a:endParaRPr sz="1400" b="1" u="sng"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dirty="0">
                <a:solidFill>
                  <a:srgbClr val="2F2F2E"/>
                </a:solidFill>
                <a:latin typeface="+mn-lt"/>
              </a:rPr>
              <a:t>We cannot have a ‘zero tolerance’ approach towards restraint. Restraint is permissible when it is in the best interest of the child</a:t>
            </a:r>
            <a:endParaRPr sz="1400"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b="1" u="sng" dirty="0">
                <a:solidFill>
                  <a:srgbClr val="2F2F2E"/>
                </a:solidFill>
                <a:latin typeface="+mn-lt"/>
              </a:rPr>
              <a:t>Dynamic Risk Assessment</a:t>
            </a:r>
            <a:endParaRPr sz="1400" b="1" u="sng"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dirty="0">
                <a:solidFill>
                  <a:srgbClr val="2F2F2E"/>
                </a:solidFill>
                <a:latin typeface="+mn-lt"/>
              </a:rPr>
              <a:t>We want staff to be confident enough to think about which of the available options have a reasonable chance of working - balance risks, including the risk of not taking action</a:t>
            </a:r>
            <a:endParaRPr sz="1400"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b="1" u="sng" dirty="0">
                <a:solidFill>
                  <a:srgbClr val="2F2F2E"/>
                </a:solidFill>
                <a:latin typeface="+mn-lt"/>
              </a:rPr>
              <a:t>Best interest principal is paramount</a:t>
            </a:r>
            <a:endParaRPr sz="1400" b="1" u="sng"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dirty="0">
                <a:solidFill>
                  <a:srgbClr val="2F2F2E"/>
                </a:solidFill>
                <a:latin typeface="+mn-lt"/>
              </a:rPr>
              <a:t>Which of those options is likely to have the best outcome for the child?</a:t>
            </a:r>
            <a:endParaRPr sz="1400" dirty="0">
              <a:solidFill>
                <a:srgbClr val="2F2F2E"/>
              </a:solidFill>
              <a:latin typeface="+mn-lt"/>
            </a:endParaRPr>
          </a:p>
          <a:p>
            <a:pPr marL="0" lvl="0" indent="0" algn="ctr" rtl="0">
              <a:lnSpc>
                <a:spcPct val="90000"/>
              </a:lnSpc>
              <a:spcBef>
                <a:spcPts val="1000"/>
              </a:spcBef>
              <a:spcAft>
                <a:spcPts val="0"/>
              </a:spcAft>
              <a:buClr>
                <a:schemeClr val="dk1"/>
              </a:buClr>
              <a:buSzPts val="1100"/>
              <a:buFont typeface="Arial"/>
              <a:buNone/>
            </a:pPr>
            <a:r>
              <a:rPr lang="en" sz="1400" b="1" dirty="0">
                <a:solidFill>
                  <a:srgbClr val="2F2F2E"/>
                </a:solidFill>
                <a:latin typeface="+mn-lt"/>
              </a:rPr>
              <a:t>What would you want someone else to do if it was your child? </a:t>
            </a:r>
            <a:endParaRPr sz="1400" b="1" dirty="0">
              <a:solidFill>
                <a:srgbClr val="2F2F2E"/>
              </a:solidFill>
              <a:latin typeface="+mn-lt"/>
            </a:endParaRPr>
          </a:p>
          <a:p>
            <a:pPr marL="0" lvl="0" indent="0" algn="l" rtl="0">
              <a:spcBef>
                <a:spcPts val="0"/>
              </a:spcBef>
              <a:spcAft>
                <a:spcPts val="1600"/>
              </a:spcAft>
              <a:buNone/>
            </a:pPr>
            <a:endParaRPr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7031" y="193560"/>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Reasonable. Proportionate and Necessary </a:t>
            </a:r>
            <a:endParaRPr dirty="0">
              <a:latin typeface="+mn-lt"/>
            </a:endParaRPr>
          </a:p>
        </p:txBody>
      </p:sp>
      <p:sp>
        <p:nvSpPr>
          <p:cNvPr id="89" name="Google Shape;89;p18"/>
          <p:cNvSpPr txBox="1">
            <a:spLocks noGrp="1"/>
          </p:cNvSpPr>
          <p:nvPr>
            <p:ph type="body" idx="1"/>
          </p:nvPr>
        </p:nvSpPr>
        <p:spPr>
          <a:xfrm>
            <a:off x="311700" y="1058225"/>
            <a:ext cx="8520600" cy="3397200"/>
          </a:xfrm>
          <a:prstGeom prst="rect">
            <a:avLst/>
          </a:prstGeom>
        </p:spPr>
        <p:txBody>
          <a:bodyPr spcFirstLastPara="1" wrap="square" lIns="91425" tIns="91425" rIns="91425" bIns="91425" anchor="t" anchorCtr="0">
            <a:noAutofit/>
          </a:bodyPr>
          <a:lstStyle/>
          <a:p>
            <a:pPr marL="0" lvl="0" indent="0" algn="l" rtl="0">
              <a:lnSpc>
                <a:spcPct val="90000"/>
              </a:lnSpc>
              <a:spcBef>
                <a:spcPts val="1000"/>
              </a:spcBef>
              <a:spcAft>
                <a:spcPts val="0"/>
              </a:spcAft>
              <a:buClr>
                <a:schemeClr val="dk1"/>
              </a:buClr>
              <a:buSzPts val="1100"/>
              <a:buFont typeface="Arial"/>
              <a:buNone/>
            </a:pPr>
            <a:r>
              <a:rPr lang="en" sz="2000" dirty="0">
                <a:solidFill>
                  <a:srgbClr val="2F2F2E"/>
                </a:solidFill>
                <a:latin typeface="+mn-lt"/>
              </a:rPr>
              <a:t>The legal system of the United Kingdom and many commonwealth countries share a concept of common law.  It hangs on the word ‘reasonable’.  Yet the word keeps changing meaning depending on the circumstances of each case.  For example an action taken in response to an attack with a baseball bat might be deemed reasonable by a court, whereas exactly the same action taken in response to a verbal assault would be judged excessive and unreasonable.</a:t>
            </a:r>
            <a:endParaRPr sz="2000" dirty="0">
              <a:solidFill>
                <a:srgbClr val="2F2F2E"/>
              </a:solidFill>
              <a:latin typeface="+mn-lt"/>
            </a:endParaRPr>
          </a:p>
          <a:p>
            <a:pPr marL="0" lvl="0" indent="0" algn="l" rtl="0">
              <a:lnSpc>
                <a:spcPct val="90000"/>
              </a:lnSpc>
              <a:spcBef>
                <a:spcPts val="1000"/>
              </a:spcBef>
              <a:spcAft>
                <a:spcPts val="0"/>
              </a:spcAft>
              <a:buClr>
                <a:schemeClr val="dk1"/>
              </a:buClr>
              <a:buSzPts val="1100"/>
              <a:buFont typeface="Arial"/>
              <a:buNone/>
            </a:pPr>
            <a:r>
              <a:rPr lang="en" sz="2000" dirty="0">
                <a:solidFill>
                  <a:srgbClr val="2F2F2E"/>
                </a:solidFill>
                <a:latin typeface="+mn-lt"/>
              </a:rPr>
              <a:t>What determines reasonableness of a particular intervention is whether or not it is was ‘proportionate’ to the circumstances it was intended to prevent.  What would have happened if you had done something else or not done anything at all?  Would that have been worse?</a:t>
            </a:r>
            <a:endParaRPr sz="2000" dirty="0">
              <a:solidFill>
                <a:srgbClr val="2F2F2E"/>
              </a:solidFill>
              <a:latin typeface="+mn-lt"/>
            </a:endParaRPr>
          </a:p>
          <a:p>
            <a:pPr marL="0" lvl="0" indent="0" algn="l" rtl="0">
              <a:spcBef>
                <a:spcPts val="0"/>
              </a:spcBef>
              <a:spcAft>
                <a:spcPts val="1600"/>
              </a:spcAft>
              <a:buNone/>
            </a:pPr>
            <a:endParaRPr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1532" y="205671"/>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Working realities</a:t>
            </a:r>
            <a:endParaRPr dirty="0">
              <a:latin typeface="+mn-lt"/>
            </a:endParaRPr>
          </a:p>
        </p:txBody>
      </p:sp>
      <p:sp>
        <p:nvSpPr>
          <p:cNvPr id="95" name="Google Shape;95;p19"/>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lnSpc>
                <a:spcPct val="90000"/>
              </a:lnSpc>
              <a:spcBef>
                <a:spcPts val="600"/>
              </a:spcBef>
              <a:spcAft>
                <a:spcPts val="0"/>
              </a:spcAft>
              <a:buClr>
                <a:schemeClr val="dk1"/>
              </a:buClr>
              <a:buSzPts val="1100"/>
              <a:buFont typeface="Arial"/>
              <a:buNone/>
            </a:pPr>
            <a:r>
              <a:rPr lang="en" sz="2000" dirty="0">
                <a:solidFill>
                  <a:srgbClr val="2F2F2E"/>
                </a:solidFill>
                <a:latin typeface="+mn-lt"/>
              </a:rPr>
              <a:t>Team Teach advocates that services should include in their policy a statement that reflects the working realities and likely consequences when individuals are involved in an incident involving use of force.</a:t>
            </a:r>
            <a:endParaRPr sz="2000" dirty="0">
              <a:solidFill>
                <a:srgbClr val="2F2F2E"/>
              </a:solidFill>
              <a:latin typeface="+mn-lt"/>
            </a:endParaRPr>
          </a:p>
          <a:p>
            <a:pPr marL="0" lvl="0" indent="0" algn="l" rtl="0">
              <a:lnSpc>
                <a:spcPct val="90000"/>
              </a:lnSpc>
              <a:spcBef>
                <a:spcPts val="600"/>
              </a:spcBef>
              <a:spcAft>
                <a:spcPts val="0"/>
              </a:spcAft>
              <a:buClr>
                <a:schemeClr val="dk1"/>
              </a:buClr>
              <a:buSzPts val="1100"/>
              <a:buFont typeface="Arial"/>
              <a:buNone/>
            </a:pPr>
            <a:r>
              <a:rPr lang="en" sz="2000" dirty="0">
                <a:solidFill>
                  <a:srgbClr val="2F2F2E"/>
                </a:solidFill>
                <a:latin typeface="+mn-lt"/>
              </a:rPr>
              <a:t>The following statement should be made both in local &amp; corporate policy:</a:t>
            </a:r>
            <a:endParaRPr sz="2000" dirty="0">
              <a:solidFill>
                <a:srgbClr val="2F2F2E"/>
              </a:solidFill>
              <a:latin typeface="+mn-lt"/>
            </a:endParaRPr>
          </a:p>
          <a:p>
            <a:pPr marL="0" lvl="0" indent="0" algn="l" rtl="0">
              <a:lnSpc>
                <a:spcPct val="90000"/>
              </a:lnSpc>
              <a:spcBef>
                <a:spcPts val="600"/>
              </a:spcBef>
              <a:spcAft>
                <a:spcPts val="0"/>
              </a:spcAft>
              <a:buClr>
                <a:schemeClr val="dk1"/>
              </a:buClr>
              <a:buSzPts val="1100"/>
              <a:buFont typeface="Arial"/>
              <a:buNone/>
            </a:pPr>
            <a:r>
              <a:rPr lang="en" sz="2000" i="1" dirty="0">
                <a:solidFill>
                  <a:srgbClr val="2F2F2E"/>
                </a:solidFill>
                <a:latin typeface="+mn-lt"/>
              </a:rPr>
              <a:t>“Team Teach techniques seek to avoid injury to the service user, but it is possible that bruising or scratching may occur accidentally, and these are not to be seen necessarily as a failure of professional technique, but a regrettable and infrequent “side-effect” of ensuring that the service user remains safe”.</a:t>
            </a:r>
            <a:endParaRPr sz="2000" i="1" dirty="0">
              <a:solidFill>
                <a:srgbClr val="2F2F2E"/>
              </a:solidFill>
              <a:latin typeface="+mn-lt"/>
            </a:endParaRPr>
          </a:p>
          <a:p>
            <a:pPr marL="0" lvl="0" indent="0" algn="r" rtl="0">
              <a:lnSpc>
                <a:spcPct val="90000"/>
              </a:lnSpc>
              <a:spcBef>
                <a:spcPts val="1000"/>
              </a:spcBef>
              <a:spcAft>
                <a:spcPts val="0"/>
              </a:spcAft>
              <a:buClr>
                <a:schemeClr val="dk1"/>
              </a:buClr>
              <a:buSzPts val="1100"/>
              <a:buFont typeface="Arial"/>
              <a:buNone/>
            </a:pPr>
            <a:r>
              <a:rPr lang="en" sz="2000" b="1" i="1" dirty="0">
                <a:solidFill>
                  <a:srgbClr val="2F2F2E"/>
                </a:solidFill>
                <a:latin typeface="+mn-lt"/>
              </a:rPr>
              <a:t>George Matthews - Founder</a:t>
            </a:r>
            <a:endParaRPr sz="2000" b="1" i="1" dirty="0">
              <a:solidFill>
                <a:srgbClr val="2F2F2E"/>
              </a:solidFill>
              <a:latin typeface="+mn-lt"/>
            </a:endParaRPr>
          </a:p>
          <a:p>
            <a:pPr marL="0" lvl="0" indent="0" algn="l" rtl="0">
              <a:spcBef>
                <a:spcPts val="600"/>
              </a:spcBef>
              <a:spcAft>
                <a:spcPts val="1600"/>
              </a:spcAft>
              <a:buNone/>
            </a:pPr>
            <a:endParaRPr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8864" y="175393"/>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Why Team </a:t>
            </a:r>
            <a:r>
              <a:rPr lang="en" dirty="0" smtClean="0">
                <a:latin typeface="+mn-lt"/>
              </a:rPr>
              <a:t>Teach?</a:t>
            </a:r>
            <a:endParaRPr dirty="0">
              <a:latin typeface="+mn-lt"/>
            </a:endParaRPr>
          </a:p>
        </p:txBody>
      </p:sp>
      <p:sp>
        <p:nvSpPr>
          <p:cNvPr id="101" name="Google Shape;101;p20"/>
          <p:cNvSpPr txBox="1">
            <a:spLocks noGrp="1"/>
          </p:cNvSpPr>
          <p:nvPr>
            <p:ph type="body" idx="1"/>
          </p:nvPr>
        </p:nvSpPr>
        <p:spPr>
          <a:xfrm>
            <a:off x="311700" y="1058225"/>
            <a:ext cx="8520600" cy="3397200"/>
          </a:xfrm>
          <a:prstGeom prst="rect">
            <a:avLst/>
          </a:prstGeom>
        </p:spPr>
        <p:txBody>
          <a:bodyPr spcFirstLastPara="1" wrap="square" lIns="91425" tIns="91425" rIns="91425" bIns="91425" anchor="t" anchorCtr="0">
            <a:noAutofit/>
          </a:bodyPr>
          <a:lstStyle/>
          <a:p>
            <a:pPr marL="0" lvl="0" indent="0" algn="just" rtl="0">
              <a:lnSpc>
                <a:spcPct val="90000"/>
              </a:lnSpc>
              <a:spcBef>
                <a:spcPts val="0"/>
              </a:spcBef>
              <a:spcAft>
                <a:spcPts val="0"/>
              </a:spcAft>
              <a:buClr>
                <a:schemeClr val="dk1"/>
              </a:buClr>
              <a:buSzPts val="1100"/>
              <a:buFont typeface="Arial"/>
              <a:buNone/>
            </a:pPr>
            <a:r>
              <a:rPr lang="en" sz="2000" dirty="0">
                <a:solidFill>
                  <a:schemeClr val="dk1"/>
                </a:solidFill>
                <a:latin typeface="+mn-lt"/>
              </a:rPr>
              <a:t>•</a:t>
            </a:r>
            <a:r>
              <a:rPr lang="en" sz="2000" dirty="0">
                <a:solidFill>
                  <a:srgbClr val="2F2F2E"/>
                </a:solidFill>
                <a:latin typeface="+mn-lt"/>
              </a:rPr>
              <a:t>Seeing beyond “restraint” and understanding the benefits to be gained by empowering all staff to share in the knowledge of what is, and is not, </a:t>
            </a:r>
            <a:r>
              <a:rPr lang="en" sz="2000" b="1" dirty="0">
                <a:solidFill>
                  <a:srgbClr val="2F2F2E"/>
                </a:solidFill>
                <a:latin typeface="+mn-lt"/>
              </a:rPr>
              <a:t>reasonable</a:t>
            </a:r>
            <a:r>
              <a:rPr lang="en" sz="2000" dirty="0">
                <a:solidFill>
                  <a:srgbClr val="2F2F2E"/>
                </a:solidFill>
                <a:latin typeface="+mn-lt"/>
              </a:rPr>
              <a:t> use of force.</a:t>
            </a:r>
            <a:endParaRPr sz="2000" dirty="0">
              <a:solidFill>
                <a:srgbClr val="2F2F2E"/>
              </a:solidFill>
              <a:latin typeface="+mn-lt"/>
            </a:endParaRPr>
          </a:p>
          <a:p>
            <a:pPr marL="0" lvl="0" indent="0" algn="l" rtl="0">
              <a:lnSpc>
                <a:spcPct val="90000"/>
              </a:lnSpc>
              <a:spcBef>
                <a:spcPts val="0"/>
              </a:spcBef>
              <a:spcAft>
                <a:spcPts val="0"/>
              </a:spcAft>
              <a:buClr>
                <a:schemeClr val="dk1"/>
              </a:buClr>
              <a:buSzPts val="1100"/>
              <a:buFont typeface="Arial"/>
              <a:buNone/>
            </a:pPr>
            <a:r>
              <a:rPr lang="en" sz="2000" dirty="0">
                <a:solidFill>
                  <a:schemeClr val="dk1"/>
                </a:solidFill>
                <a:latin typeface="+mn-lt"/>
              </a:rPr>
              <a:t>•</a:t>
            </a:r>
            <a:r>
              <a:rPr lang="en" sz="2000" dirty="0">
                <a:solidFill>
                  <a:srgbClr val="2F2F2E"/>
                </a:solidFill>
                <a:latin typeface="+mn-lt"/>
              </a:rPr>
              <a:t>Improved teamwork and communications skills.</a:t>
            </a:r>
            <a:endParaRPr sz="2000" dirty="0">
              <a:solidFill>
                <a:srgbClr val="2F2F2E"/>
              </a:solidFill>
              <a:latin typeface="+mn-lt"/>
            </a:endParaRPr>
          </a:p>
          <a:p>
            <a:pPr marL="0" lvl="0" indent="0" algn="just" rtl="0">
              <a:lnSpc>
                <a:spcPct val="90000"/>
              </a:lnSpc>
              <a:spcBef>
                <a:spcPts val="0"/>
              </a:spcBef>
              <a:spcAft>
                <a:spcPts val="0"/>
              </a:spcAft>
              <a:buClr>
                <a:schemeClr val="dk1"/>
              </a:buClr>
              <a:buSzPts val="1100"/>
              <a:buFont typeface="Arial"/>
              <a:buNone/>
            </a:pPr>
            <a:r>
              <a:rPr lang="en" sz="2000" dirty="0">
                <a:solidFill>
                  <a:schemeClr val="dk1"/>
                </a:solidFill>
                <a:latin typeface="+mn-lt"/>
              </a:rPr>
              <a:t>•</a:t>
            </a:r>
            <a:r>
              <a:rPr lang="en" sz="2000" dirty="0">
                <a:solidFill>
                  <a:srgbClr val="2F2F2E"/>
                </a:solidFill>
                <a:latin typeface="+mn-lt"/>
              </a:rPr>
              <a:t>A stronger sense of professional security around anxious, troubled, and sometimes troublesome individuals.</a:t>
            </a:r>
            <a:endParaRPr sz="2000" dirty="0">
              <a:solidFill>
                <a:srgbClr val="2F2F2E"/>
              </a:solidFill>
              <a:latin typeface="+mn-lt"/>
            </a:endParaRPr>
          </a:p>
          <a:p>
            <a:pPr marL="0" lvl="0" indent="0" algn="just" rtl="0">
              <a:lnSpc>
                <a:spcPct val="90000"/>
              </a:lnSpc>
              <a:spcBef>
                <a:spcPts val="0"/>
              </a:spcBef>
              <a:spcAft>
                <a:spcPts val="0"/>
              </a:spcAft>
              <a:buClr>
                <a:schemeClr val="dk1"/>
              </a:buClr>
              <a:buSzPts val="1100"/>
              <a:buFont typeface="Arial"/>
              <a:buNone/>
            </a:pPr>
            <a:r>
              <a:rPr lang="en" sz="2000" dirty="0">
                <a:solidFill>
                  <a:schemeClr val="dk1"/>
                </a:solidFill>
                <a:latin typeface="+mn-lt"/>
              </a:rPr>
              <a:t>•</a:t>
            </a:r>
            <a:r>
              <a:rPr lang="en" sz="2000" dirty="0">
                <a:solidFill>
                  <a:srgbClr val="2F2F2E"/>
                </a:solidFill>
                <a:latin typeface="+mn-lt"/>
              </a:rPr>
              <a:t>Providing a layer of “safety” for the employer, workers, those the service supports.</a:t>
            </a:r>
            <a:endParaRPr sz="2000" dirty="0">
              <a:solidFill>
                <a:srgbClr val="2F2F2E"/>
              </a:solidFill>
              <a:latin typeface="+mn-lt"/>
            </a:endParaRPr>
          </a:p>
          <a:p>
            <a:pPr marL="0" lvl="0" indent="0" algn="just" rtl="0">
              <a:lnSpc>
                <a:spcPct val="90000"/>
              </a:lnSpc>
              <a:spcBef>
                <a:spcPts val="0"/>
              </a:spcBef>
              <a:spcAft>
                <a:spcPts val="0"/>
              </a:spcAft>
              <a:buClr>
                <a:schemeClr val="dk1"/>
              </a:buClr>
              <a:buSzPts val="1100"/>
              <a:buFont typeface="Arial"/>
              <a:buNone/>
            </a:pPr>
            <a:r>
              <a:rPr lang="en" sz="2000" dirty="0">
                <a:solidFill>
                  <a:schemeClr val="dk1"/>
                </a:solidFill>
                <a:latin typeface="+mn-lt"/>
              </a:rPr>
              <a:t>•</a:t>
            </a:r>
            <a:r>
              <a:rPr lang="en" sz="2000" dirty="0">
                <a:solidFill>
                  <a:srgbClr val="2F2F2E"/>
                </a:solidFill>
                <a:latin typeface="+mn-lt"/>
              </a:rPr>
              <a:t>Encouraging management to act responsibly, by equipping and supporting staff with a sufficient range of tools to enable them to respond and reduce foreseeable risk.</a:t>
            </a:r>
            <a:endParaRPr sz="2000" dirty="0">
              <a:solidFill>
                <a:srgbClr val="2F2F2E"/>
              </a:solidFill>
              <a:latin typeface="+mn-lt"/>
            </a:endParaRPr>
          </a:p>
          <a:p>
            <a:pPr marL="0" lvl="0" indent="0" algn="l" rtl="0">
              <a:spcBef>
                <a:spcPts val="0"/>
              </a:spcBef>
              <a:spcAft>
                <a:spcPts val="1600"/>
              </a:spcAft>
              <a:buNone/>
            </a:pPr>
            <a:endParaRPr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2366" y="208972"/>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latin typeface="+mn-lt"/>
              </a:rPr>
              <a:t>At RHS:</a:t>
            </a:r>
            <a:endParaRPr dirty="0">
              <a:latin typeface="+mn-lt"/>
            </a:endParaRPr>
          </a:p>
        </p:txBody>
      </p:sp>
      <p:sp>
        <p:nvSpPr>
          <p:cNvPr id="107" name="Google Shape;107;p21"/>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457200" lvl="0" indent="-355600" algn="l" rtl="0">
              <a:spcBef>
                <a:spcPts val="500"/>
              </a:spcBef>
              <a:spcAft>
                <a:spcPts val="0"/>
              </a:spcAft>
              <a:buClr>
                <a:schemeClr val="dk1"/>
              </a:buClr>
              <a:buSzPts val="2000"/>
              <a:buChar char="●"/>
            </a:pPr>
            <a:r>
              <a:rPr lang="en" sz="2000" dirty="0">
                <a:solidFill>
                  <a:schemeClr val="dk1"/>
                </a:solidFill>
                <a:latin typeface="+mn-lt"/>
              </a:rPr>
              <a:t>We have two onsite Team Teach </a:t>
            </a:r>
            <a:r>
              <a:rPr lang="en" sz="2000" dirty="0" smtClean="0">
                <a:solidFill>
                  <a:schemeClr val="dk1"/>
                </a:solidFill>
                <a:latin typeface="+mn-lt"/>
              </a:rPr>
              <a:t>trainers</a:t>
            </a:r>
            <a:endParaRPr sz="2000" dirty="0">
              <a:solidFill>
                <a:schemeClr val="dk1"/>
              </a:solidFill>
              <a:latin typeface="+mn-lt"/>
            </a:endParaRPr>
          </a:p>
          <a:p>
            <a:pPr marL="457200" lvl="0" indent="-355600" algn="l" rtl="0">
              <a:spcBef>
                <a:spcPts val="0"/>
              </a:spcBef>
              <a:spcAft>
                <a:spcPts val="0"/>
              </a:spcAft>
              <a:buSzPts val="2000"/>
              <a:buChar char="●"/>
            </a:pPr>
            <a:r>
              <a:rPr lang="en" sz="2000" dirty="0">
                <a:latin typeface="+mn-lt"/>
              </a:rPr>
              <a:t>100% of our staff receive Behaviour training and de-escalation training. </a:t>
            </a:r>
            <a:endParaRPr sz="2000" dirty="0">
              <a:latin typeface="+mn-lt"/>
            </a:endParaRPr>
          </a:p>
          <a:p>
            <a:pPr marL="457200" lvl="0" indent="-355600" algn="l" rtl="0">
              <a:spcBef>
                <a:spcPts val="0"/>
              </a:spcBef>
              <a:spcAft>
                <a:spcPts val="0"/>
              </a:spcAft>
              <a:buClr>
                <a:schemeClr val="dk1"/>
              </a:buClr>
              <a:buSzPts val="2000"/>
              <a:buChar char="●"/>
            </a:pPr>
            <a:r>
              <a:rPr lang="en" sz="2000" dirty="0" smtClean="0">
                <a:solidFill>
                  <a:schemeClr val="dk1"/>
                </a:solidFill>
                <a:latin typeface="+mn-lt"/>
              </a:rPr>
              <a:t>Since </a:t>
            </a:r>
            <a:r>
              <a:rPr lang="en" sz="2000" dirty="0">
                <a:solidFill>
                  <a:schemeClr val="dk1"/>
                </a:solidFill>
                <a:latin typeface="+mn-lt"/>
              </a:rPr>
              <a:t>introducing Team Teach techniques data shows a reduction in restrictive physical interventions. </a:t>
            </a:r>
            <a:endParaRPr sz="2000" dirty="0">
              <a:solidFill>
                <a:schemeClr val="dk1"/>
              </a:solidFill>
              <a:latin typeface="+mn-lt"/>
            </a:endParaRPr>
          </a:p>
          <a:p>
            <a:pPr marL="457200" lvl="0" indent="-355600" algn="l" rtl="0">
              <a:spcBef>
                <a:spcPts val="0"/>
              </a:spcBef>
              <a:spcAft>
                <a:spcPts val="0"/>
              </a:spcAft>
              <a:buClr>
                <a:schemeClr val="dk1"/>
              </a:buClr>
              <a:buSzPts val="2000"/>
              <a:buChar char="●"/>
            </a:pPr>
            <a:r>
              <a:rPr lang="en" sz="2000" dirty="0">
                <a:solidFill>
                  <a:schemeClr val="dk1"/>
                </a:solidFill>
                <a:latin typeface="+mn-lt"/>
              </a:rPr>
              <a:t>Staff who are not Team Teach trained will act in </a:t>
            </a:r>
            <a:r>
              <a:rPr lang="en" sz="2000" i="1" dirty="0">
                <a:solidFill>
                  <a:schemeClr val="dk1"/>
                </a:solidFill>
                <a:latin typeface="+mn-lt"/>
              </a:rPr>
              <a:t>loco parentis.</a:t>
            </a:r>
            <a:endParaRPr sz="2000" i="1" dirty="0">
              <a:solidFill>
                <a:schemeClr val="dk1"/>
              </a:solidFill>
              <a:latin typeface="+mn-lt"/>
            </a:endParaRPr>
          </a:p>
          <a:p>
            <a:pPr marL="457200" lvl="0" indent="-355600" algn="l" rtl="0">
              <a:spcBef>
                <a:spcPts val="0"/>
              </a:spcBef>
              <a:spcAft>
                <a:spcPts val="0"/>
              </a:spcAft>
              <a:buClr>
                <a:schemeClr val="dk1"/>
              </a:buClr>
              <a:buSzPts val="2000"/>
              <a:buChar char="●"/>
            </a:pPr>
            <a:r>
              <a:rPr lang="en" sz="2000" dirty="0">
                <a:solidFill>
                  <a:schemeClr val="dk1"/>
                </a:solidFill>
                <a:latin typeface="+mn-lt"/>
              </a:rPr>
              <a:t>Team Teach and Behaviour forms part of our SDP. </a:t>
            </a:r>
            <a:endParaRPr sz="2000" dirty="0">
              <a:solidFill>
                <a:schemeClr val="dk1"/>
              </a:solidFill>
              <a:latin typeface="+mn-lt"/>
            </a:endParaRPr>
          </a:p>
          <a:p>
            <a:pPr marL="0" lvl="0" indent="0" algn="l" rtl="0">
              <a:spcBef>
                <a:spcPts val="0"/>
              </a:spcBef>
              <a:spcAft>
                <a:spcPts val="1600"/>
              </a:spcAft>
              <a:buNone/>
            </a:pP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2"/>
          <p:cNvSpPr txBox="1">
            <a:spLocks noGrp="1"/>
          </p:cNvSpPr>
          <p:nvPr>
            <p:ph type="body" idx="1"/>
          </p:nvPr>
        </p:nvSpPr>
        <p:spPr>
          <a:xfrm>
            <a:off x="424500" y="1008625"/>
            <a:ext cx="6141000" cy="392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b="1" dirty="0">
                <a:solidFill>
                  <a:schemeClr val="dk1"/>
                </a:solidFill>
                <a:latin typeface="+mn-lt"/>
              </a:rPr>
              <a:t>C</a:t>
            </a:r>
            <a:r>
              <a:rPr lang="en" sz="1200" dirty="0">
                <a:solidFill>
                  <a:schemeClr val="dk1"/>
                </a:solidFill>
                <a:latin typeface="+mn-lt"/>
              </a:rPr>
              <a:t>ommunication</a:t>
            </a:r>
            <a:endParaRPr sz="1200" dirty="0">
              <a:solidFill>
                <a:schemeClr val="dk1"/>
              </a:solidFill>
              <a:latin typeface="+mn-lt"/>
            </a:endParaRPr>
          </a:p>
          <a:p>
            <a:pPr marL="0" lvl="0" indent="457200" algn="l" rtl="0">
              <a:spcBef>
                <a:spcPts val="500"/>
              </a:spcBef>
              <a:spcAft>
                <a:spcPts val="0"/>
              </a:spcAft>
              <a:buClr>
                <a:schemeClr val="dk1"/>
              </a:buClr>
              <a:buSzPts val="1100"/>
              <a:buFont typeface="Arial"/>
              <a:buNone/>
            </a:pPr>
            <a:r>
              <a:rPr lang="en" sz="1200" dirty="0">
                <a:solidFill>
                  <a:schemeClr val="dk1"/>
                </a:solidFill>
                <a:latin typeface="+mn-lt"/>
              </a:rPr>
              <a:t>- stance - posture - gesture - facial expression</a:t>
            </a:r>
            <a:endParaRPr sz="1200" dirty="0">
              <a:solidFill>
                <a:schemeClr val="dk1"/>
              </a:solidFill>
              <a:latin typeface="+mn-lt"/>
            </a:endParaRPr>
          </a:p>
          <a:p>
            <a:pPr marL="0" lvl="0" indent="457200" algn="l" rtl="0">
              <a:spcBef>
                <a:spcPts val="500"/>
              </a:spcBef>
              <a:spcAft>
                <a:spcPts val="0"/>
              </a:spcAft>
              <a:buClr>
                <a:schemeClr val="dk1"/>
              </a:buClr>
              <a:buSzPts val="1100"/>
              <a:buFont typeface="Arial"/>
              <a:buNone/>
            </a:pPr>
            <a:r>
              <a:rPr lang="en" sz="1200" dirty="0">
                <a:solidFill>
                  <a:schemeClr val="dk1"/>
                </a:solidFill>
                <a:latin typeface="+mn-lt"/>
              </a:rPr>
              <a:t>- intonation - scripts</a:t>
            </a:r>
            <a:endParaRPr sz="1200" dirty="0">
              <a:solidFill>
                <a:schemeClr val="dk1"/>
              </a:solidFill>
              <a:latin typeface="+mn-lt"/>
            </a:endParaRPr>
          </a:p>
          <a:p>
            <a:pPr marL="0" lvl="0" indent="0" algn="l" rtl="0">
              <a:spcBef>
                <a:spcPts val="500"/>
              </a:spcBef>
              <a:spcAft>
                <a:spcPts val="0"/>
              </a:spcAft>
              <a:buClr>
                <a:schemeClr val="dk1"/>
              </a:buClr>
              <a:buSzPts val="1100"/>
              <a:buFont typeface="Arial"/>
              <a:buNone/>
            </a:pPr>
            <a:r>
              <a:rPr lang="en" b="1" dirty="0">
                <a:solidFill>
                  <a:schemeClr val="dk1"/>
                </a:solidFill>
                <a:latin typeface="+mn-lt"/>
              </a:rPr>
              <a:t>A</a:t>
            </a:r>
            <a:r>
              <a:rPr lang="en" sz="1200" dirty="0">
                <a:solidFill>
                  <a:schemeClr val="dk1"/>
                </a:solidFill>
                <a:latin typeface="+mn-lt"/>
              </a:rPr>
              <a:t>wareness and Assessment</a:t>
            </a:r>
            <a:endParaRPr sz="1200" dirty="0">
              <a:solidFill>
                <a:schemeClr val="dk1"/>
              </a:solidFill>
              <a:latin typeface="+mn-lt"/>
            </a:endParaRPr>
          </a:p>
          <a:p>
            <a:pPr marL="0" lvl="0" indent="457200" algn="l" rtl="0">
              <a:spcBef>
                <a:spcPts val="400"/>
              </a:spcBef>
              <a:spcAft>
                <a:spcPts val="0"/>
              </a:spcAft>
              <a:buClr>
                <a:schemeClr val="dk1"/>
              </a:buClr>
              <a:buSzPts val="1100"/>
              <a:buFont typeface="Arial"/>
              <a:buNone/>
            </a:pPr>
            <a:r>
              <a:rPr lang="en" sz="1200" dirty="0">
                <a:solidFill>
                  <a:schemeClr val="dk1"/>
                </a:solidFill>
                <a:latin typeface="+mn-lt"/>
              </a:rPr>
              <a:t>- reading behaviour - anticipating what might happen next</a:t>
            </a:r>
            <a:endParaRPr sz="1200" dirty="0">
              <a:solidFill>
                <a:schemeClr val="dk1"/>
              </a:solidFill>
              <a:latin typeface="+mn-lt"/>
            </a:endParaRPr>
          </a:p>
          <a:p>
            <a:pPr marL="0" lvl="0" indent="457200" algn="l" rtl="0">
              <a:spcBef>
                <a:spcPts val="400"/>
              </a:spcBef>
              <a:spcAft>
                <a:spcPts val="0"/>
              </a:spcAft>
              <a:buClr>
                <a:schemeClr val="dk1"/>
              </a:buClr>
              <a:buSzPts val="1100"/>
              <a:buFont typeface="Arial"/>
              <a:buNone/>
            </a:pPr>
            <a:r>
              <a:rPr lang="en" sz="1200" dirty="0">
                <a:solidFill>
                  <a:schemeClr val="dk1"/>
                </a:solidFill>
                <a:latin typeface="+mn-lt"/>
              </a:rPr>
              <a:t>- knowledge of handling plans</a:t>
            </a:r>
            <a:endParaRPr sz="1200" dirty="0">
              <a:solidFill>
                <a:schemeClr val="dk1"/>
              </a:solidFill>
              <a:latin typeface="+mn-lt"/>
            </a:endParaRPr>
          </a:p>
          <a:p>
            <a:pPr marL="0" lvl="0" indent="0" algn="l" rtl="0">
              <a:spcBef>
                <a:spcPts val="500"/>
              </a:spcBef>
              <a:spcAft>
                <a:spcPts val="0"/>
              </a:spcAft>
              <a:buClr>
                <a:schemeClr val="dk1"/>
              </a:buClr>
              <a:buSzPts val="1100"/>
              <a:buFont typeface="Arial"/>
              <a:buNone/>
            </a:pPr>
            <a:r>
              <a:rPr lang="en" b="1" dirty="0">
                <a:solidFill>
                  <a:schemeClr val="dk1"/>
                </a:solidFill>
                <a:latin typeface="+mn-lt"/>
              </a:rPr>
              <a:t>L</a:t>
            </a:r>
            <a:r>
              <a:rPr lang="en" sz="1200" dirty="0">
                <a:solidFill>
                  <a:schemeClr val="dk1"/>
                </a:solidFill>
                <a:latin typeface="+mn-lt"/>
              </a:rPr>
              <a:t>istening and learning</a:t>
            </a:r>
            <a:endParaRPr sz="1200" dirty="0">
              <a:solidFill>
                <a:schemeClr val="dk1"/>
              </a:solidFill>
              <a:latin typeface="+mn-lt"/>
            </a:endParaRPr>
          </a:p>
          <a:p>
            <a:pPr marL="0" lvl="0" indent="457200" algn="l" rtl="0">
              <a:spcBef>
                <a:spcPts val="500"/>
              </a:spcBef>
              <a:spcAft>
                <a:spcPts val="0"/>
              </a:spcAft>
              <a:buClr>
                <a:schemeClr val="dk1"/>
              </a:buClr>
              <a:buSzPts val="1100"/>
              <a:buFont typeface="Arial"/>
              <a:buNone/>
            </a:pPr>
            <a:r>
              <a:rPr lang="en" sz="1200" dirty="0">
                <a:solidFill>
                  <a:schemeClr val="dk1"/>
                </a:solidFill>
                <a:latin typeface="+mn-lt"/>
              </a:rPr>
              <a:t>- give time and space - allow pauses for take up time</a:t>
            </a:r>
            <a:endParaRPr sz="1200" dirty="0">
              <a:solidFill>
                <a:schemeClr val="dk1"/>
              </a:solidFill>
              <a:latin typeface="+mn-lt"/>
            </a:endParaRPr>
          </a:p>
          <a:p>
            <a:pPr marL="0" lvl="0" indent="457200" algn="l" rtl="0">
              <a:spcBef>
                <a:spcPts val="500"/>
              </a:spcBef>
              <a:spcAft>
                <a:spcPts val="0"/>
              </a:spcAft>
              <a:buClr>
                <a:schemeClr val="dk1"/>
              </a:buClr>
              <a:buSzPts val="1100"/>
              <a:buFont typeface="Arial"/>
              <a:buNone/>
            </a:pPr>
            <a:r>
              <a:rPr lang="en" sz="1200" dirty="0">
                <a:solidFill>
                  <a:schemeClr val="dk1"/>
                </a:solidFill>
                <a:latin typeface="+mn-lt"/>
              </a:rPr>
              <a:t>- give them a way out</a:t>
            </a:r>
            <a:endParaRPr sz="1200" dirty="0">
              <a:solidFill>
                <a:schemeClr val="dk1"/>
              </a:solidFill>
              <a:latin typeface="+mn-lt"/>
            </a:endParaRPr>
          </a:p>
          <a:p>
            <a:pPr marL="0" lvl="0" indent="0" algn="l" rtl="0">
              <a:spcBef>
                <a:spcPts val="500"/>
              </a:spcBef>
              <a:spcAft>
                <a:spcPts val="0"/>
              </a:spcAft>
              <a:buClr>
                <a:schemeClr val="dk1"/>
              </a:buClr>
              <a:buSzPts val="1100"/>
              <a:buFont typeface="Arial"/>
              <a:buNone/>
            </a:pPr>
            <a:r>
              <a:rPr lang="en" b="1" dirty="0">
                <a:solidFill>
                  <a:schemeClr val="dk1"/>
                </a:solidFill>
                <a:latin typeface="+mn-lt"/>
              </a:rPr>
              <a:t>M</a:t>
            </a:r>
            <a:r>
              <a:rPr lang="en" sz="1200" dirty="0">
                <a:solidFill>
                  <a:schemeClr val="dk1"/>
                </a:solidFill>
                <a:latin typeface="+mn-lt"/>
              </a:rPr>
              <a:t>aking Safe</a:t>
            </a:r>
            <a:endParaRPr sz="1200" dirty="0">
              <a:solidFill>
                <a:schemeClr val="dk1"/>
              </a:solidFill>
              <a:latin typeface="+mn-lt"/>
            </a:endParaRPr>
          </a:p>
          <a:p>
            <a:pPr marL="0" lvl="0" indent="457200" algn="l" rtl="0">
              <a:spcBef>
                <a:spcPts val="400"/>
              </a:spcBef>
              <a:spcAft>
                <a:spcPts val="0"/>
              </a:spcAft>
              <a:buClr>
                <a:schemeClr val="dk1"/>
              </a:buClr>
              <a:buSzPts val="1100"/>
              <a:buFont typeface="Arial"/>
              <a:buNone/>
            </a:pPr>
            <a:r>
              <a:rPr lang="en" sz="1200" dirty="0">
                <a:solidFill>
                  <a:schemeClr val="dk1"/>
                </a:solidFill>
                <a:latin typeface="+mn-lt"/>
              </a:rPr>
              <a:t>- objects - space - hotspots - safety responses</a:t>
            </a:r>
            <a:endParaRPr sz="1200" dirty="0">
              <a:solidFill>
                <a:schemeClr val="dk1"/>
              </a:solidFill>
              <a:latin typeface="+mn-lt"/>
            </a:endParaRPr>
          </a:p>
          <a:p>
            <a:pPr marL="0" lvl="0" indent="0" algn="l" rtl="0">
              <a:spcBef>
                <a:spcPts val="0"/>
              </a:spcBef>
              <a:spcAft>
                <a:spcPts val="1600"/>
              </a:spcAft>
              <a:buNone/>
            </a:pPr>
            <a:endParaRPr sz="1400" dirty="0"/>
          </a:p>
        </p:txBody>
      </p:sp>
      <p:sp>
        <p:nvSpPr>
          <p:cNvPr id="113" name="Google Shape;113;p22"/>
          <p:cNvSpPr txBox="1">
            <a:spLocks noGrp="1"/>
          </p:cNvSpPr>
          <p:nvPr>
            <p:ph type="title"/>
          </p:nvPr>
        </p:nvSpPr>
        <p:spPr>
          <a:xfrm>
            <a:off x="240950" y="2398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latin typeface="+mn-lt"/>
              </a:rPr>
              <a:t>Supporting </a:t>
            </a:r>
            <a:r>
              <a:rPr lang="en" dirty="0">
                <a:latin typeface="+mn-lt"/>
              </a:rPr>
              <a:t>behaviours </a:t>
            </a:r>
            <a:endParaRPr dirty="0">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3"/>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RHS 7 key statements for supporting behaviour</a:t>
            </a:r>
            <a:endParaRPr/>
          </a:p>
        </p:txBody>
      </p:sp>
      <p:sp>
        <p:nvSpPr>
          <p:cNvPr id="119" name="Google Shape;119;p23"/>
          <p:cNvSpPr txBox="1">
            <a:spLocks noGrp="1"/>
          </p:cNvSpPr>
          <p:nvPr>
            <p:ph type="body" idx="1"/>
          </p:nvPr>
        </p:nvSpPr>
        <p:spPr>
          <a:xfrm>
            <a:off x="623450" y="1171600"/>
            <a:ext cx="8098200" cy="3397200"/>
          </a:xfrm>
          <a:prstGeom prst="rect">
            <a:avLst/>
          </a:prstGeom>
        </p:spPr>
        <p:txBody>
          <a:bodyPr spcFirstLastPara="1" wrap="square" lIns="91425" tIns="91425" rIns="91425" bIns="91425" anchor="t" anchorCtr="0">
            <a:noAutofit/>
          </a:bodyPr>
          <a:lstStyle/>
          <a:p>
            <a:pPr marL="0" lvl="0" indent="-228600" algn="l" rtl="0">
              <a:spcBef>
                <a:spcPts val="0"/>
              </a:spcBef>
              <a:spcAft>
                <a:spcPts val="0"/>
              </a:spcAft>
              <a:buNone/>
            </a:pPr>
            <a:r>
              <a:rPr lang="en" sz="1600"/>
              <a:t>At Richmond Hill School we have developed 7 key statements for supporting and developing appropriate behaviour in our children. </a:t>
            </a:r>
            <a:endParaRPr sz="1600"/>
          </a:p>
          <a:p>
            <a:pPr marL="457200" lvl="0" indent="-330200" algn="l" rtl="0">
              <a:lnSpc>
                <a:spcPct val="100000"/>
              </a:lnSpc>
              <a:spcBef>
                <a:spcPts val="0"/>
              </a:spcBef>
              <a:spcAft>
                <a:spcPts val="0"/>
              </a:spcAft>
              <a:buSzPts val="1600"/>
              <a:buAutoNum type="arabicPeriod"/>
            </a:pPr>
            <a:r>
              <a:rPr lang="en" sz="1600" b="1"/>
              <a:t>We will always try to understand you and your needs.</a:t>
            </a:r>
            <a:endParaRPr sz="1600" b="1"/>
          </a:p>
          <a:p>
            <a:pPr marL="457200" lvl="0" indent="-330200" algn="l" rtl="0">
              <a:lnSpc>
                <a:spcPct val="100000"/>
              </a:lnSpc>
              <a:spcBef>
                <a:spcPts val="0"/>
              </a:spcBef>
              <a:spcAft>
                <a:spcPts val="0"/>
              </a:spcAft>
              <a:buSzPts val="1600"/>
              <a:buAutoNum type="arabicPeriod"/>
            </a:pPr>
            <a:r>
              <a:rPr lang="en" sz="1600" b="1"/>
              <a:t>We will always try to use a positive and proactive approach to managing behaviour.</a:t>
            </a:r>
            <a:endParaRPr sz="1600" b="1"/>
          </a:p>
          <a:p>
            <a:pPr marL="457200" lvl="0" indent="-330200" algn="l" rtl="0">
              <a:lnSpc>
                <a:spcPct val="100000"/>
              </a:lnSpc>
              <a:spcBef>
                <a:spcPts val="0"/>
              </a:spcBef>
              <a:spcAft>
                <a:spcPts val="0"/>
              </a:spcAft>
              <a:buSzPts val="1600"/>
              <a:buAutoNum type="arabicPeriod"/>
            </a:pPr>
            <a:r>
              <a:rPr lang="en" sz="1600" b="1"/>
              <a:t>We will always try to be reflective and flexible in our attitude, recognise our own limitations and accept that we might need to change our approach.</a:t>
            </a:r>
            <a:endParaRPr sz="1600" b="1"/>
          </a:p>
          <a:p>
            <a:pPr marL="457200" lvl="0" indent="-330200" algn="l" rtl="0">
              <a:lnSpc>
                <a:spcPct val="100000"/>
              </a:lnSpc>
              <a:spcBef>
                <a:spcPts val="0"/>
              </a:spcBef>
              <a:spcAft>
                <a:spcPts val="0"/>
              </a:spcAft>
              <a:buSzPts val="1600"/>
              <a:buAutoNum type="arabicPeriod"/>
            </a:pPr>
            <a:r>
              <a:rPr lang="en" sz="1600" b="1"/>
              <a:t>We will always try to use tailored reward systems, positive praise and give appropriate consequences.</a:t>
            </a:r>
            <a:endParaRPr sz="1600" b="1"/>
          </a:p>
          <a:p>
            <a:pPr marL="457200" lvl="0" indent="-330200" algn="l" rtl="0">
              <a:lnSpc>
                <a:spcPct val="100000"/>
              </a:lnSpc>
              <a:spcBef>
                <a:spcPts val="0"/>
              </a:spcBef>
              <a:spcAft>
                <a:spcPts val="0"/>
              </a:spcAft>
              <a:buSzPts val="1600"/>
              <a:buAutoNum type="arabicPeriod"/>
            </a:pPr>
            <a:r>
              <a:rPr lang="en" sz="1600" b="1"/>
              <a:t>We will always handle you in a safe, controlled and positive manner.</a:t>
            </a:r>
            <a:endParaRPr sz="1600" b="1"/>
          </a:p>
          <a:p>
            <a:pPr marL="457200" lvl="0" indent="-330200" algn="l" rtl="0">
              <a:lnSpc>
                <a:spcPct val="100000"/>
              </a:lnSpc>
              <a:spcBef>
                <a:spcPts val="0"/>
              </a:spcBef>
              <a:spcAft>
                <a:spcPts val="0"/>
              </a:spcAft>
              <a:buSzPts val="1600"/>
              <a:buAutoNum type="arabicPeriod"/>
            </a:pPr>
            <a:r>
              <a:rPr lang="en" sz="1600" b="1"/>
              <a:t>We will always try to work as part of a team, offering you consistency and a fresh face when needed.</a:t>
            </a:r>
            <a:endParaRPr sz="1600" b="1"/>
          </a:p>
          <a:p>
            <a:pPr marL="457200" lvl="0" indent="-330200" algn="l" rtl="0">
              <a:lnSpc>
                <a:spcPct val="100000"/>
              </a:lnSpc>
              <a:spcBef>
                <a:spcPts val="0"/>
              </a:spcBef>
              <a:spcAft>
                <a:spcPts val="0"/>
              </a:spcAft>
              <a:buSzPts val="1600"/>
              <a:buAutoNum type="arabicPeriod"/>
            </a:pPr>
            <a:r>
              <a:rPr lang="en" sz="1600" b="1"/>
              <a:t>We will always try to look at each situation from your perspective. </a:t>
            </a:r>
            <a:endParaRPr sz="1600" b="1"/>
          </a:p>
          <a:p>
            <a:pPr marL="0" lvl="0" indent="0" algn="l" rtl="0">
              <a:spcBef>
                <a:spcPts val="0"/>
              </a:spcBef>
              <a:spcAft>
                <a:spcPts val="160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mn-lt"/>
              </a:rPr>
              <a:t>Terminology</a:t>
            </a:r>
            <a:r>
              <a:rPr lang="en" dirty="0"/>
              <a:t> </a:t>
            </a:r>
            <a:endParaRPr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4199" y="299807"/>
            <a:ext cx="877887"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5"/>
          <p:cNvSpPr txBox="1">
            <a:spLocks noGrp="1"/>
          </p:cNvSpPr>
          <p:nvPr>
            <p:ph type="body" idx="1"/>
          </p:nvPr>
        </p:nvSpPr>
        <p:spPr>
          <a:xfrm>
            <a:off x="311700" y="536375"/>
            <a:ext cx="8520600" cy="3888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u="sng" dirty="0">
                <a:solidFill>
                  <a:srgbClr val="000000"/>
                </a:solidFill>
                <a:latin typeface="+mn-lt"/>
              </a:rPr>
              <a:t>Supporting/ Contingent Touch</a:t>
            </a:r>
            <a:endParaRPr b="1" u="sng" dirty="0">
              <a:solidFill>
                <a:srgbClr val="000000"/>
              </a:solidFill>
              <a:latin typeface="+mn-lt"/>
            </a:endParaRPr>
          </a:p>
          <a:p>
            <a:pPr marL="0" lvl="0" indent="0" algn="l" rtl="0">
              <a:spcBef>
                <a:spcPts val="0"/>
              </a:spcBef>
              <a:spcAft>
                <a:spcPts val="0"/>
              </a:spcAft>
              <a:buClr>
                <a:srgbClr val="2A3990"/>
              </a:buClr>
              <a:buSzPts val="1100"/>
              <a:buFont typeface="Arial"/>
              <a:buNone/>
            </a:pPr>
            <a:r>
              <a:rPr lang="en" b="1" dirty="0">
                <a:solidFill>
                  <a:srgbClr val="000000"/>
                </a:solidFill>
                <a:latin typeface="+mn-lt"/>
              </a:rPr>
              <a:t>‘Contingent Touch’</a:t>
            </a:r>
            <a:r>
              <a:rPr lang="en" dirty="0">
                <a:solidFill>
                  <a:srgbClr val="000000"/>
                </a:solidFill>
                <a:latin typeface="+mn-lt"/>
              </a:rPr>
              <a:t> is used to mean everyday acts of communication by physical means to indicate approval, affection or sympathy. Touching can be a positive reinforcement to relationships and a comfort in times of stress or distress. However we remind staff that they must always remain conscious of the physical context and appropriateness of their actions. </a:t>
            </a:r>
            <a:endParaRPr dirty="0">
              <a:solidFill>
                <a:srgbClr val="000000"/>
              </a:solidFill>
              <a:latin typeface="+mn-lt"/>
            </a:endParaRPr>
          </a:p>
          <a:p>
            <a:pPr marL="0" lvl="0" indent="0" algn="l" rtl="0">
              <a:spcBef>
                <a:spcPts val="0"/>
              </a:spcBef>
              <a:spcAft>
                <a:spcPts val="0"/>
              </a:spcAft>
              <a:buClr>
                <a:srgbClr val="2A3990"/>
              </a:buClr>
              <a:buSzPts val="1100"/>
              <a:buFont typeface="Arial"/>
              <a:buNone/>
            </a:pPr>
            <a:endParaRPr dirty="0">
              <a:solidFill>
                <a:srgbClr val="000000"/>
              </a:solidFill>
              <a:latin typeface="+mn-lt"/>
            </a:endParaRPr>
          </a:p>
          <a:p>
            <a:pPr marL="0" lvl="0" indent="0" algn="l" rtl="0">
              <a:spcBef>
                <a:spcPts val="0"/>
              </a:spcBef>
              <a:spcAft>
                <a:spcPts val="0"/>
              </a:spcAft>
              <a:buClr>
                <a:srgbClr val="2A3990"/>
              </a:buClr>
              <a:buSzPts val="1100"/>
              <a:buFont typeface="Arial"/>
              <a:buNone/>
            </a:pPr>
            <a:r>
              <a:rPr lang="en" dirty="0">
                <a:solidFill>
                  <a:srgbClr val="000000"/>
                </a:solidFill>
                <a:latin typeface="+mn-lt"/>
              </a:rPr>
              <a:t>Examples of times when we use this at Richmond Hill could be -  modelling appropriate methods and techniques in a range of practical subjects e.g. Art, DT, supporting in Physical Education activities by providing appropriate physical prompts, holding hands when walking around the school, next to the road or out on a trip.</a:t>
            </a:r>
            <a:endParaRPr dirty="0">
              <a:solidFill>
                <a:srgbClr val="000000"/>
              </a:solidFill>
              <a:latin typeface="+mn-lt"/>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8700" y="318447"/>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6"/>
          <p:cNvSpPr txBox="1">
            <a:spLocks noGrp="1"/>
          </p:cNvSpPr>
          <p:nvPr>
            <p:ph type="body" idx="1"/>
          </p:nvPr>
        </p:nvSpPr>
        <p:spPr>
          <a:xfrm>
            <a:off x="311700" y="386025"/>
            <a:ext cx="8520600" cy="418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b="1" u="sng" dirty="0">
                <a:solidFill>
                  <a:srgbClr val="000000"/>
                </a:solidFill>
                <a:latin typeface="+mn-lt"/>
              </a:rPr>
              <a:t>Positive Handling</a:t>
            </a:r>
            <a:endParaRPr sz="2400" b="1" u="sng" dirty="0">
              <a:solidFill>
                <a:srgbClr val="000000"/>
              </a:solidFill>
              <a:latin typeface="+mn-lt"/>
            </a:endParaRPr>
          </a:p>
          <a:p>
            <a:pPr marL="0" lvl="0" indent="0" algn="l" rtl="0">
              <a:spcBef>
                <a:spcPts val="0"/>
              </a:spcBef>
              <a:spcAft>
                <a:spcPts val="0"/>
              </a:spcAft>
              <a:buNone/>
            </a:pPr>
            <a:endParaRPr sz="2400" b="1" u="sng" dirty="0">
              <a:solidFill>
                <a:srgbClr val="000000"/>
              </a:solidFill>
            </a:endParaRPr>
          </a:p>
          <a:p>
            <a:pPr marL="0" lvl="0" indent="0" algn="l" rtl="0">
              <a:spcBef>
                <a:spcPts val="0"/>
              </a:spcBef>
              <a:spcAft>
                <a:spcPts val="0"/>
              </a:spcAft>
              <a:buClr>
                <a:srgbClr val="2A3990"/>
              </a:buClr>
              <a:buSzPts val="1100"/>
              <a:buFont typeface="Arial"/>
              <a:buNone/>
            </a:pPr>
            <a:r>
              <a:rPr lang="en" sz="2400" dirty="0">
                <a:solidFill>
                  <a:srgbClr val="000000"/>
                </a:solidFill>
                <a:latin typeface="+mn-lt"/>
              </a:rPr>
              <a:t>Holding may be used appropriately; by this we mean providing physical direction similar to contingent touch but more directive in nature e.g. the learner is guided away by the hand/arm/around the shoulder or for the very young pupils it may mean more physical support – cradling or hugging (using Team Teach practices).</a:t>
            </a:r>
            <a:endParaRPr sz="2400" dirty="0">
              <a:solidFill>
                <a:srgbClr val="000000"/>
              </a:solidFill>
              <a:latin typeface="+mn-lt"/>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7309" y="348724"/>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7"/>
          <p:cNvSpPr txBox="1">
            <a:spLocks noGrp="1"/>
          </p:cNvSpPr>
          <p:nvPr>
            <p:ph type="body" idx="1"/>
          </p:nvPr>
        </p:nvSpPr>
        <p:spPr>
          <a:xfrm>
            <a:off x="311700" y="332525"/>
            <a:ext cx="8520600" cy="4236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b="1" u="sng" dirty="0">
                <a:solidFill>
                  <a:srgbClr val="000000"/>
                </a:solidFill>
                <a:latin typeface="+mn-lt"/>
              </a:rPr>
              <a:t>Restrictive Physical Intervention </a:t>
            </a:r>
            <a:endParaRPr sz="2400" b="1" u="sng" dirty="0">
              <a:solidFill>
                <a:srgbClr val="000000"/>
              </a:solidFill>
              <a:latin typeface="+mn-lt"/>
            </a:endParaRPr>
          </a:p>
          <a:p>
            <a:pPr marL="0" lvl="0" indent="0" algn="l" rtl="0">
              <a:spcBef>
                <a:spcPts val="0"/>
              </a:spcBef>
              <a:spcAft>
                <a:spcPts val="0"/>
              </a:spcAft>
              <a:buClr>
                <a:srgbClr val="2A3990"/>
              </a:buClr>
              <a:buSzPts val="1100"/>
              <a:buFont typeface="Arial"/>
              <a:buNone/>
            </a:pPr>
            <a:r>
              <a:rPr lang="en" sz="1600" dirty="0">
                <a:solidFill>
                  <a:srgbClr val="000000"/>
                </a:solidFill>
                <a:latin typeface="+mn-lt"/>
              </a:rPr>
              <a:t>Restraint is the positive application of sufficient force to ensure, by physical means alone, that a learner does not cause injury either to him/herself, a member of staff, another child or young person, or significant property damage.</a:t>
            </a:r>
            <a:endParaRPr sz="1600" dirty="0">
              <a:solidFill>
                <a:srgbClr val="000000"/>
              </a:solidFill>
              <a:latin typeface="+mn-lt"/>
            </a:endParaRPr>
          </a:p>
          <a:p>
            <a:pPr marL="0" lvl="0" indent="0" algn="l" rtl="0">
              <a:spcBef>
                <a:spcPts val="0"/>
              </a:spcBef>
              <a:spcAft>
                <a:spcPts val="0"/>
              </a:spcAft>
              <a:buClr>
                <a:srgbClr val="2A3990"/>
              </a:buClr>
              <a:buSzPts val="1100"/>
              <a:buFont typeface="Arial"/>
              <a:buNone/>
            </a:pPr>
            <a:endParaRPr sz="1600" dirty="0">
              <a:solidFill>
                <a:srgbClr val="000000"/>
              </a:solidFill>
              <a:latin typeface="+mn-lt"/>
            </a:endParaRPr>
          </a:p>
          <a:p>
            <a:pPr marL="457200" lvl="0" indent="-330200" algn="l" rtl="0">
              <a:spcBef>
                <a:spcPts val="0"/>
              </a:spcBef>
              <a:spcAft>
                <a:spcPts val="0"/>
              </a:spcAft>
              <a:buClr>
                <a:srgbClr val="000000"/>
              </a:buClr>
              <a:buSzPts val="1600"/>
              <a:buFont typeface="Roboto"/>
              <a:buChar char="●"/>
            </a:pPr>
            <a:r>
              <a:rPr lang="en" sz="1600" dirty="0">
                <a:solidFill>
                  <a:srgbClr val="000000"/>
                </a:solidFill>
                <a:latin typeface="+mn-lt"/>
              </a:rPr>
              <a:t>Restraint should only be used as a </a:t>
            </a:r>
            <a:r>
              <a:rPr lang="en" sz="1600" b="1" dirty="0">
                <a:solidFill>
                  <a:srgbClr val="000000"/>
                </a:solidFill>
                <a:latin typeface="+mn-lt"/>
              </a:rPr>
              <a:t>last resort</a:t>
            </a:r>
            <a:r>
              <a:rPr lang="en" sz="1600" dirty="0">
                <a:solidFill>
                  <a:srgbClr val="000000"/>
                </a:solidFill>
                <a:latin typeface="+mn-lt"/>
              </a:rPr>
              <a:t> once all other options have been exhausted.  </a:t>
            </a:r>
            <a:endParaRPr sz="1600" dirty="0">
              <a:solidFill>
                <a:srgbClr val="000000"/>
              </a:solidFill>
              <a:latin typeface="+mn-lt"/>
            </a:endParaRPr>
          </a:p>
          <a:p>
            <a:pPr marL="457200" lvl="0" indent="-330200" algn="l" rtl="0">
              <a:spcBef>
                <a:spcPts val="0"/>
              </a:spcBef>
              <a:spcAft>
                <a:spcPts val="0"/>
              </a:spcAft>
              <a:buClr>
                <a:srgbClr val="000000"/>
              </a:buClr>
              <a:buSzPts val="1600"/>
              <a:buFont typeface="Roboto"/>
              <a:buChar char="●"/>
            </a:pPr>
            <a:r>
              <a:rPr lang="en" sz="1600" dirty="0">
                <a:solidFill>
                  <a:srgbClr val="000000"/>
                </a:solidFill>
                <a:latin typeface="+mn-lt"/>
              </a:rPr>
              <a:t>Any form of restraint should be used only when </a:t>
            </a:r>
            <a:r>
              <a:rPr lang="en" sz="1600" b="1" dirty="0">
                <a:solidFill>
                  <a:srgbClr val="000000"/>
                </a:solidFill>
                <a:latin typeface="+mn-lt"/>
              </a:rPr>
              <a:t>Reasonable, Proportionate and Absolutely Necessary.</a:t>
            </a:r>
            <a:endParaRPr sz="1600" b="1" dirty="0">
              <a:solidFill>
                <a:srgbClr val="000000"/>
              </a:solidFill>
              <a:latin typeface="+mn-lt"/>
            </a:endParaRPr>
          </a:p>
          <a:p>
            <a:pPr marL="457200" lvl="0" indent="-330200" algn="l" rtl="0">
              <a:spcBef>
                <a:spcPts val="0"/>
              </a:spcBef>
              <a:spcAft>
                <a:spcPts val="0"/>
              </a:spcAft>
              <a:buClr>
                <a:srgbClr val="000000"/>
              </a:buClr>
              <a:buSzPts val="1600"/>
              <a:buFont typeface="Roboto"/>
              <a:buChar char="●"/>
            </a:pPr>
            <a:r>
              <a:rPr lang="en" sz="1600" dirty="0">
                <a:solidFill>
                  <a:srgbClr val="000000"/>
                </a:solidFill>
                <a:latin typeface="+mn-lt"/>
              </a:rPr>
              <a:t>Should </a:t>
            </a:r>
            <a:r>
              <a:rPr lang="en" sz="1600" b="1" dirty="0">
                <a:solidFill>
                  <a:srgbClr val="000000"/>
                </a:solidFill>
                <a:latin typeface="+mn-lt"/>
              </a:rPr>
              <a:t>only</a:t>
            </a:r>
            <a:r>
              <a:rPr lang="en" sz="1600" dirty="0">
                <a:solidFill>
                  <a:srgbClr val="000000"/>
                </a:solidFill>
                <a:latin typeface="+mn-lt"/>
              </a:rPr>
              <a:t> be used if the learner is putting himself/herself or others in danger and damaging the environment and where failure to intervene would constitute neglect.</a:t>
            </a:r>
            <a:endParaRPr sz="1600" dirty="0">
              <a:solidFill>
                <a:srgbClr val="000000"/>
              </a:solidFill>
              <a:latin typeface="+mn-lt"/>
            </a:endParaRPr>
          </a:p>
          <a:p>
            <a:pPr marL="457200" lvl="0" indent="0" algn="l" rtl="0">
              <a:spcBef>
                <a:spcPts val="0"/>
              </a:spcBef>
              <a:spcAft>
                <a:spcPts val="0"/>
              </a:spcAft>
              <a:buNone/>
            </a:pPr>
            <a:endParaRPr sz="1600" dirty="0">
              <a:solidFill>
                <a:srgbClr val="000000"/>
              </a:solidFill>
              <a:latin typeface="+mn-lt"/>
            </a:endParaRPr>
          </a:p>
          <a:p>
            <a:pPr marL="0" lvl="0" indent="0" algn="ctr" rtl="0">
              <a:spcBef>
                <a:spcPts val="0"/>
              </a:spcBef>
              <a:spcAft>
                <a:spcPts val="0"/>
              </a:spcAft>
              <a:buNone/>
            </a:pPr>
            <a:r>
              <a:rPr lang="en" sz="1600" i="1" dirty="0">
                <a:solidFill>
                  <a:srgbClr val="0D0D0D"/>
                </a:solidFill>
                <a:latin typeface="+mn-lt"/>
              </a:rPr>
              <a:t>All incidents involving restrictive physical intervention are recorded, on the same day, onto CPOMS.  All incidents of physical restraint are then recorded in a numbered and bound book by a Team Teach Lead/Senior Management and reported to parents.</a:t>
            </a:r>
            <a:endParaRPr sz="1600" i="1" dirty="0">
              <a:solidFill>
                <a:srgbClr val="000000"/>
              </a:solidFill>
              <a:latin typeface="+mn-lt"/>
            </a:endParaRPr>
          </a:p>
          <a:p>
            <a:pPr marL="0" lvl="0" indent="0" algn="l" rtl="0">
              <a:spcBef>
                <a:spcPts val="1200"/>
              </a:spcBef>
              <a:spcAft>
                <a:spcPts val="1600"/>
              </a:spcAft>
              <a:buNone/>
            </a:pPr>
            <a:endParaRPr dirty="0">
              <a:solidFill>
                <a:srgbClr val="000000"/>
              </a:solidFill>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9699" y="354780"/>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8"/>
          <p:cNvSpPr txBox="1"/>
          <p:nvPr/>
        </p:nvSpPr>
        <p:spPr>
          <a:xfrm>
            <a:off x="212250" y="481100"/>
            <a:ext cx="8242200" cy="3000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2400" b="1" u="sng" dirty="0">
                <a:solidFill>
                  <a:srgbClr val="0D0D0D"/>
                </a:solidFill>
                <a:latin typeface="+mn-lt"/>
                <a:ea typeface="Old Standard TT"/>
                <a:cs typeface="Old Standard TT"/>
                <a:sym typeface="Old Standard TT"/>
              </a:rPr>
              <a:t>Unforeseen or Emergency situations</a:t>
            </a:r>
            <a:endParaRPr sz="2400" b="1" u="sng" dirty="0">
              <a:solidFill>
                <a:srgbClr val="0D0D0D"/>
              </a:solidFill>
              <a:latin typeface="+mn-lt"/>
              <a:ea typeface="Old Standard TT"/>
              <a:cs typeface="Old Standard TT"/>
              <a:sym typeface="Old Standard TT"/>
            </a:endParaRPr>
          </a:p>
          <a:p>
            <a:pPr marL="0" lvl="0" indent="0" algn="l" rtl="0">
              <a:lnSpc>
                <a:spcPct val="115000"/>
              </a:lnSpc>
              <a:spcBef>
                <a:spcPts val="0"/>
              </a:spcBef>
              <a:spcAft>
                <a:spcPts val="0"/>
              </a:spcAft>
              <a:buNone/>
            </a:pPr>
            <a:endParaRPr b="1" u="sng" dirty="0">
              <a:solidFill>
                <a:srgbClr val="0D0D0D"/>
              </a:solidFill>
              <a:latin typeface="+mn-lt"/>
              <a:ea typeface="Old Standard TT"/>
              <a:cs typeface="Old Standard TT"/>
              <a:sym typeface="Old Standard TT"/>
            </a:endParaRPr>
          </a:p>
          <a:p>
            <a:pPr marL="0" lvl="0" indent="0" algn="l" rtl="0">
              <a:lnSpc>
                <a:spcPct val="115000"/>
              </a:lnSpc>
              <a:spcBef>
                <a:spcPts val="0"/>
              </a:spcBef>
              <a:spcAft>
                <a:spcPts val="0"/>
              </a:spcAft>
              <a:buNone/>
            </a:pPr>
            <a:r>
              <a:rPr lang="en" dirty="0">
                <a:solidFill>
                  <a:srgbClr val="0D0D0D"/>
                </a:solidFill>
                <a:latin typeface="+mn-lt"/>
                <a:ea typeface="Old Standard TT"/>
                <a:cs typeface="Old Standard TT"/>
                <a:sym typeface="Old Standard TT"/>
              </a:rPr>
              <a:t>On occasion, staff may find themselves in unforeseen or emergency situations when they have no option but to use reasonable force to manage a crisis. It is recommended that:</a:t>
            </a:r>
            <a:endParaRPr dirty="0">
              <a:solidFill>
                <a:srgbClr val="0D0D0D"/>
              </a:solidFill>
              <a:latin typeface="+mn-lt"/>
              <a:ea typeface="Old Standard TT"/>
              <a:cs typeface="Old Standard TT"/>
              <a:sym typeface="Old Standard TT"/>
            </a:endParaRPr>
          </a:p>
          <a:p>
            <a:pPr marL="0" lvl="0" indent="0" algn="l" rtl="0">
              <a:lnSpc>
                <a:spcPct val="115000"/>
              </a:lnSpc>
              <a:spcBef>
                <a:spcPts val="0"/>
              </a:spcBef>
              <a:spcAft>
                <a:spcPts val="0"/>
              </a:spcAft>
              <a:buNone/>
            </a:pPr>
            <a:endParaRPr dirty="0">
              <a:solidFill>
                <a:srgbClr val="0D0D0D"/>
              </a:solidFill>
              <a:latin typeface="+mn-lt"/>
              <a:ea typeface="Old Standard TT"/>
              <a:cs typeface="Old Standard TT"/>
              <a:sym typeface="Old Standard TT"/>
            </a:endParaRPr>
          </a:p>
          <a:p>
            <a:pPr marL="457200" lvl="0" indent="-317500" algn="l" rtl="0">
              <a:lnSpc>
                <a:spcPct val="115000"/>
              </a:lnSpc>
              <a:spcBef>
                <a:spcPts val="0"/>
              </a:spcBef>
              <a:spcAft>
                <a:spcPts val="0"/>
              </a:spcAft>
              <a:buClr>
                <a:srgbClr val="0D0D0D"/>
              </a:buClr>
              <a:buSzPts val="1400"/>
              <a:buFont typeface="Old Standard TT"/>
              <a:buChar char="●"/>
            </a:pPr>
            <a:r>
              <a:rPr lang="en" dirty="0">
                <a:solidFill>
                  <a:srgbClr val="0D0D0D"/>
                </a:solidFill>
                <a:latin typeface="+mn-lt"/>
                <a:ea typeface="Old Standard TT"/>
                <a:cs typeface="Old Standard TT"/>
                <a:sym typeface="Old Standard TT"/>
              </a:rPr>
              <a:t>before handling a child - staff attempt to use diversion or de-fusion to manage the situation</a:t>
            </a:r>
            <a:endParaRPr dirty="0">
              <a:solidFill>
                <a:srgbClr val="0D0D0D"/>
              </a:solidFill>
              <a:latin typeface="+mn-lt"/>
              <a:ea typeface="Old Standard TT"/>
              <a:cs typeface="Old Standard TT"/>
              <a:sym typeface="Old Standard TT"/>
            </a:endParaRPr>
          </a:p>
          <a:p>
            <a:pPr marL="457200" lvl="0" indent="-317500" algn="l" rtl="0">
              <a:lnSpc>
                <a:spcPct val="115000"/>
              </a:lnSpc>
              <a:spcBef>
                <a:spcPts val="0"/>
              </a:spcBef>
              <a:spcAft>
                <a:spcPts val="0"/>
              </a:spcAft>
              <a:buClr>
                <a:srgbClr val="0D0D0D"/>
              </a:buClr>
              <a:buSzPts val="1400"/>
              <a:buFont typeface="Old Standard TT"/>
              <a:buChar char="●"/>
            </a:pPr>
            <a:r>
              <a:rPr lang="en" dirty="0">
                <a:solidFill>
                  <a:srgbClr val="0D0D0D"/>
                </a:solidFill>
                <a:latin typeface="+mn-lt"/>
                <a:ea typeface="Old Standard TT"/>
                <a:cs typeface="Old Standard TT"/>
                <a:sym typeface="Old Standard TT"/>
              </a:rPr>
              <a:t>if needed call for Team Teach trained staff in the event their support is required.</a:t>
            </a:r>
            <a:endParaRPr dirty="0">
              <a:solidFill>
                <a:srgbClr val="0D0D0D"/>
              </a:solidFill>
              <a:latin typeface="+mn-lt"/>
              <a:ea typeface="Old Standard TT"/>
              <a:cs typeface="Old Standard TT"/>
              <a:sym typeface="Old Standard TT"/>
            </a:endParaRPr>
          </a:p>
          <a:p>
            <a:pPr marL="457200" lvl="0" indent="-317500" algn="l" rtl="0">
              <a:lnSpc>
                <a:spcPct val="115000"/>
              </a:lnSpc>
              <a:spcBef>
                <a:spcPts val="0"/>
              </a:spcBef>
              <a:spcAft>
                <a:spcPts val="0"/>
              </a:spcAft>
              <a:buClr>
                <a:srgbClr val="0D0D0D"/>
              </a:buClr>
              <a:buSzPts val="1400"/>
              <a:buFont typeface="Old Standard TT"/>
              <a:buChar char="●"/>
            </a:pPr>
            <a:r>
              <a:rPr lang="en" dirty="0">
                <a:solidFill>
                  <a:srgbClr val="0D0D0D"/>
                </a:solidFill>
                <a:latin typeface="+mn-lt"/>
                <a:ea typeface="Old Standard TT"/>
                <a:cs typeface="Old Standard TT"/>
                <a:sym typeface="Old Standard TT"/>
              </a:rPr>
              <a:t>when using positive handling - staff must use Team Teach techniques and methods for which they have been trained.</a:t>
            </a:r>
            <a:endParaRPr dirty="0">
              <a:solidFill>
                <a:srgbClr val="0D0D0D"/>
              </a:solidFill>
              <a:latin typeface="+mn-lt"/>
              <a:ea typeface="Old Standard TT"/>
              <a:cs typeface="Old Standard TT"/>
              <a:sym typeface="Old Standard TT"/>
            </a:endParaRPr>
          </a:p>
          <a:p>
            <a:pPr marL="457200" lvl="0" indent="-317500" algn="l" rtl="0">
              <a:lnSpc>
                <a:spcPct val="115000"/>
              </a:lnSpc>
              <a:spcBef>
                <a:spcPts val="0"/>
              </a:spcBef>
              <a:spcAft>
                <a:spcPts val="0"/>
              </a:spcAft>
              <a:buClr>
                <a:srgbClr val="0D0D0D"/>
              </a:buClr>
              <a:buSzPts val="1400"/>
              <a:buFont typeface="Old Standard TT"/>
              <a:buChar char="●"/>
            </a:pPr>
            <a:r>
              <a:rPr lang="en" dirty="0">
                <a:solidFill>
                  <a:srgbClr val="0D0D0D"/>
                </a:solidFill>
                <a:latin typeface="+mn-lt"/>
                <a:ea typeface="Old Standard TT"/>
                <a:cs typeface="Old Standard TT"/>
                <a:sym typeface="Old Standard TT"/>
              </a:rPr>
              <a:t>in exceptional circumstances (where permitted techniques are ineffective or staff are unfamiliar with the action they should take) – staff manage the situation as best they can and act ‘in loco parentis’.</a:t>
            </a:r>
            <a:endParaRPr dirty="0">
              <a:solidFill>
                <a:srgbClr val="0D0D0D"/>
              </a:solidFill>
              <a:latin typeface="+mn-lt"/>
              <a:ea typeface="Old Standard TT"/>
              <a:cs typeface="Old Standard TT"/>
              <a:sym typeface="Old Standard TT"/>
            </a:endParaRPr>
          </a:p>
          <a:p>
            <a:pPr marL="0" lvl="0" indent="0" algn="l" rtl="0">
              <a:lnSpc>
                <a:spcPct val="115000"/>
              </a:lnSpc>
              <a:spcBef>
                <a:spcPts val="1200"/>
              </a:spcBef>
              <a:spcAft>
                <a:spcPts val="1200"/>
              </a:spcAft>
              <a:buNone/>
            </a:pPr>
            <a:r>
              <a:rPr lang="en" i="1" dirty="0">
                <a:solidFill>
                  <a:srgbClr val="0D0D0D"/>
                </a:solidFill>
                <a:latin typeface="+mn-lt"/>
                <a:ea typeface="Old Standard TT"/>
                <a:cs typeface="Old Standard TT"/>
                <a:sym typeface="Old Standard TT"/>
              </a:rPr>
              <a:t>All unforeseen or emergency use of physical intervention, are entered onto CPOMs on the day it occurs and a team teach lead/assistant head is informed.  Parents must be informed of this and may lead to a risk assessment being carried out on the pupil and Team Teach handling added to their Behaviour Support Plan.</a:t>
            </a:r>
            <a:endParaRPr i="1" dirty="0">
              <a:solidFill>
                <a:srgbClr val="0D0D0D"/>
              </a:solidFill>
              <a:latin typeface="+mn-lt"/>
              <a:ea typeface="Old Standard TT"/>
              <a:cs typeface="Old Standard TT"/>
              <a:sym typeface="Old Standard TT"/>
            </a:endParaRP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5506" y="336613"/>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2"/>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mn-lt"/>
              </a:rPr>
              <a:t>Documentation</a:t>
            </a:r>
            <a:r>
              <a:rPr lang="en" dirty="0"/>
              <a:t> </a:t>
            </a:r>
            <a:endParaRPr dirty="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8422" y="385058"/>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33"/>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Working with parents </a:t>
            </a:r>
            <a:endParaRPr dirty="0">
              <a:latin typeface="+mn-lt"/>
            </a:endParaRPr>
          </a:p>
        </p:txBody>
      </p:sp>
      <p:sp>
        <p:nvSpPr>
          <p:cNvPr id="172" name="Google Shape;172;p33"/>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rgbClr val="000000"/>
                </a:solidFill>
                <a:latin typeface="+mn-lt"/>
              </a:rPr>
              <a:t>Good communication between home and school is fundamental in pupils making progress. </a:t>
            </a:r>
            <a:endParaRPr dirty="0">
              <a:solidFill>
                <a:srgbClr val="000000"/>
              </a:solidFill>
              <a:latin typeface="+mn-lt"/>
            </a:endParaRPr>
          </a:p>
          <a:p>
            <a:pPr marL="0" lvl="0" indent="0" algn="l" rtl="0">
              <a:spcBef>
                <a:spcPts val="1600"/>
              </a:spcBef>
              <a:spcAft>
                <a:spcPts val="0"/>
              </a:spcAft>
              <a:buNone/>
            </a:pPr>
            <a:r>
              <a:rPr lang="en" dirty="0">
                <a:solidFill>
                  <a:srgbClr val="000000"/>
                </a:solidFill>
                <a:latin typeface="+mn-lt"/>
              </a:rPr>
              <a:t>Our aim is to be transparent, we want to work with you to support your child in the best possible way.</a:t>
            </a:r>
            <a:endParaRPr dirty="0">
              <a:solidFill>
                <a:srgbClr val="000000"/>
              </a:solidFill>
              <a:latin typeface="+mn-lt"/>
            </a:endParaRPr>
          </a:p>
          <a:p>
            <a:pPr marL="0" lvl="0" indent="0" algn="l" rtl="0">
              <a:spcBef>
                <a:spcPts val="1600"/>
              </a:spcBef>
              <a:spcAft>
                <a:spcPts val="0"/>
              </a:spcAft>
              <a:buNone/>
            </a:pPr>
            <a:r>
              <a:rPr lang="en" dirty="0">
                <a:solidFill>
                  <a:srgbClr val="000000"/>
                </a:solidFill>
                <a:latin typeface="+mn-lt"/>
              </a:rPr>
              <a:t>You will be notified of incidents and depending on the severity of the incident this will be either be via a telephone call or the home school book. </a:t>
            </a:r>
            <a:endParaRPr dirty="0">
              <a:solidFill>
                <a:srgbClr val="000000"/>
              </a:solidFill>
              <a:latin typeface="+mn-lt"/>
            </a:endParaRPr>
          </a:p>
          <a:p>
            <a:pPr marL="0" lvl="0" indent="0" algn="l" rtl="0">
              <a:spcBef>
                <a:spcPts val="1600"/>
              </a:spcBef>
              <a:spcAft>
                <a:spcPts val="0"/>
              </a:spcAft>
              <a:buNone/>
            </a:pPr>
            <a:r>
              <a:rPr lang="en" dirty="0">
                <a:solidFill>
                  <a:srgbClr val="000000"/>
                </a:solidFill>
                <a:latin typeface="+mn-lt"/>
              </a:rPr>
              <a:t>When there is a new behaviour or escalating behaviours we will inform you and perhaps arrange with you to come into school for a behaviour support meeting. </a:t>
            </a:r>
            <a:endParaRPr dirty="0">
              <a:solidFill>
                <a:srgbClr val="000000"/>
              </a:solidFill>
              <a:latin typeface="+mn-lt"/>
            </a:endParaRPr>
          </a:p>
          <a:p>
            <a:pPr marL="0" lvl="0" indent="0" algn="l" rtl="0">
              <a:spcBef>
                <a:spcPts val="1600"/>
              </a:spcBef>
              <a:spcAft>
                <a:spcPts val="0"/>
              </a:spcAft>
              <a:buNone/>
            </a:pPr>
            <a:r>
              <a:rPr lang="en" dirty="0">
                <a:solidFill>
                  <a:srgbClr val="000000"/>
                </a:solidFill>
                <a:latin typeface="+mn-lt"/>
              </a:rPr>
              <a:t>Behaviour support plans must be agreed by parents and signed. </a:t>
            </a:r>
            <a:endParaRPr dirty="0">
              <a:solidFill>
                <a:srgbClr val="000000"/>
              </a:solidFill>
              <a:latin typeface="+mn-lt"/>
            </a:endParaRPr>
          </a:p>
          <a:p>
            <a:pPr marL="0" lvl="0" indent="0" algn="l" rtl="0">
              <a:spcBef>
                <a:spcPts val="1600"/>
              </a:spcBef>
              <a:spcAft>
                <a:spcPts val="0"/>
              </a:spcAft>
              <a:buNone/>
            </a:pPr>
            <a:endParaRPr dirty="0">
              <a:solidFill>
                <a:srgbClr val="000000"/>
              </a:solidFill>
            </a:endParaRPr>
          </a:p>
          <a:p>
            <a:pPr marL="0" lvl="0" indent="0" algn="l" rtl="0">
              <a:spcBef>
                <a:spcPts val="1600"/>
              </a:spcBef>
              <a:spcAft>
                <a:spcPts val="1600"/>
              </a:spcAft>
              <a:buNone/>
            </a:pPr>
            <a:endParaRPr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811" y="330557"/>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4"/>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Behaviour Support Plans</a:t>
            </a:r>
            <a:endParaRPr dirty="0">
              <a:latin typeface="+mn-lt"/>
            </a:endParaRPr>
          </a:p>
        </p:txBody>
      </p:sp>
      <p:sp>
        <p:nvSpPr>
          <p:cNvPr id="178" name="Google Shape;178;p34"/>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rgbClr val="434343"/>
              </a:buClr>
              <a:buSzPts val="1800"/>
              <a:buFont typeface="Old Standard TT"/>
              <a:buChar char="-"/>
            </a:pPr>
            <a:r>
              <a:rPr lang="en" dirty="0">
                <a:solidFill>
                  <a:srgbClr val="434343"/>
                </a:solidFill>
                <a:latin typeface="+mn-lt"/>
              </a:rPr>
              <a:t>By October half term all pupils requiring a behaviour plan will be transferred onto RHS’s new Behaviour Support Plan document. </a:t>
            </a:r>
            <a:endParaRPr dirty="0">
              <a:solidFill>
                <a:srgbClr val="434343"/>
              </a:solidFill>
              <a:latin typeface="+mn-lt"/>
            </a:endParaRPr>
          </a:p>
          <a:p>
            <a:pPr marL="457200" lvl="0" indent="-342900" algn="l" rtl="0">
              <a:spcBef>
                <a:spcPts val="0"/>
              </a:spcBef>
              <a:spcAft>
                <a:spcPts val="0"/>
              </a:spcAft>
              <a:buClr>
                <a:srgbClr val="434343"/>
              </a:buClr>
              <a:buSzPts val="1800"/>
              <a:buFont typeface="Old Standard TT"/>
              <a:buChar char="-"/>
            </a:pPr>
            <a:r>
              <a:rPr lang="en" dirty="0" smtClean="0">
                <a:solidFill>
                  <a:srgbClr val="434343"/>
                </a:solidFill>
                <a:latin typeface="+mn-lt"/>
              </a:rPr>
              <a:t>As </a:t>
            </a:r>
            <a:r>
              <a:rPr lang="en" dirty="0">
                <a:solidFill>
                  <a:srgbClr val="434343"/>
                </a:solidFill>
                <a:latin typeface="+mn-lt"/>
              </a:rPr>
              <a:t>and when class teams will have the opportunity to have behaviour support meetings throughout the year. </a:t>
            </a:r>
            <a:endParaRPr dirty="0">
              <a:solidFill>
                <a:srgbClr val="434343"/>
              </a:solidFill>
              <a:latin typeface="+mn-lt"/>
            </a:endParaRPr>
          </a:p>
          <a:p>
            <a:pPr marL="457200" lvl="0" indent="-342900" algn="l" rtl="0">
              <a:spcBef>
                <a:spcPts val="0"/>
              </a:spcBef>
              <a:spcAft>
                <a:spcPts val="0"/>
              </a:spcAft>
              <a:buClr>
                <a:srgbClr val="434343"/>
              </a:buClr>
              <a:buSzPts val="1800"/>
              <a:buFont typeface="Old Standard TT"/>
              <a:buChar char="-"/>
            </a:pPr>
            <a:r>
              <a:rPr lang="en" dirty="0">
                <a:solidFill>
                  <a:srgbClr val="434343"/>
                </a:solidFill>
                <a:latin typeface="+mn-lt"/>
              </a:rPr>
              <a:t>BSP’s must be agreed by the class team and parents. </a:t>
            </a:r>
            <a:endParaRPr dirty="0">
              <a:solidFill>
                <a:srgbClr val="434343"/>
              </a:solidFill>
              <a:latin typeface="+mn-lt"/>
            </a:endParaRPr>
          </a:p>
          <a:p>
            <a:pPr marL="457200" lvl="0" indent="-342900" algn="l" rtl="0">
              <a:spcBef>
                <a:spcPts val="0"/>
              </a:spcBef>
              <a:spcAft>
                <a:spcPts val="0"/>
              </a:spcAft>
              <a:buClr>
                <a:srgbClr val="434343"/>
              </a:buClr>
              <a:buSzPts val="1800"/>
              <a:buFont typeface="Old Standard TT"/>
              <a:buChar char="-"/>
            </a:pPr>
            <a:r>
              <a:rPr lang="en" dirty="0">
                <a:solidFill>
                  <a:srgbClr val="434343"/>
                </a:solidFill>
                <a:latin typeface="+mn-lt"/>
              </a:rPr>
              <a:t>The new BSP’s look at the stages of crisis and the support that we put in place at each stage (to hopefully prevent crisis).</a:t>
            </a:r>
            <a:endParaRPr dirty="0">
              <a:solidFill>
                <a:srgbClr val="434343"/>
              </a:solidFill>
              <a:latin typeface="+mn-lt"/>
            </a:endParaRPr>
          </a:p>
          <a:p>
            <a:pPr marL="0" lvl="0" indent="0" algn="l" rtl="0">
              <a:spcBef>
                <a:spcPts val="1600"/>
              </a:spcBef>
              <a:spcAft>
                <a:spcPts val="1600"/>
              </a:spcAft>
              <a:buNone/>
            </a:pPr>
            <a:endParaRPr dirty="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7587" y="366891"/>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p35"/>
          <p:cNvPicPr preferRelativeResize="0"/>
          <p:nvPr/>
        </p:nvPicPr>
        <p:blipFill>
          <a:blip r:embed="rId3">
            <a:alphaModFix/>
          </a:blip>
          <a:stretch>
            <a:fillRect/>
          </a:stretch>
        </p:blipFill>
        <p:spPr>
          <a:xfrm>
            <a:off x="744750" y="40338"/>
            <a:ext cx="7654509" cy="5062825"/>
          </a:xfrm>
          <a:prstGeom prst="rect">
            <a:avLst/>
          </a:prstGeom>
          <a:noFill/>
          <a:ln>
            <a:noFill/>
          </a:ln>
        </p:spPr>
      </p:pic>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35035" y="96890"/>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36"/>
          <p:cNvPicPr preferRelativeResize="0"/>
          <p:nvPr/>
        </p:nvPicPr>
        <p:blipFill rotWithShape="1">
          <a:blip r:embed="rId3">
            <a:alphaModFix/>
          </a:blip>
          <a:srcRect b="11174"/>
          <a:stretch/>
        </p:blipFill>
        <p:spPr>
          <a:xfrm>
            <a:off x="773350" y="47925"/>
            <a:ext cx="7597312" cy="5047649"/>
          </a:xfrm>
          <a:prstGeom prst="rect">
            <a:avLst/>
          </a:prstGeom>
          <a:noFill/>
          <a:ln>
            <a:noFill/>
          </a:ln>
        </p:spPr>
      </p:pic>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5591" y="221556"/>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37"/>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Risk assessments</a:t>
            </a:r>
            <a:endParaRPr dirty="0">
              <a:latin typeface="+mn-lt"/>
            </a:endParaRPr>
          </a:p>
        </p:txBody>
      </p:sp>
      <p:sp>
        <p:nvSpPr>
          <p:cNvPr id="194" name="Google Shape;194;p37"/>
          <p:cNvSpPr txBox="1">
            <a:spLocks noGrp="1"/>
          </p:cNvSpPr>
          <p:nvPr>
            <p:ph type="body" idx="1"/>
          </p:nvPr>
        </p:nvSpPr>
        <p:spPr>
          <a:xfrm>
            <a:off x="311700" y="1171600"/>
            <a:ext cx="8520600" cy="33972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Clr>
                <a:srgbClr val="434343"/>
              </a:buClr>
              <a:buSzPts val="1600"/>
              <a:buFont typeface="Old Standard TT"/>
              <a:buChar char="-"/>
            </a:pPr>
            <a:r>
              <a:rPr lang="en" sz="1600" dirty="0">
                <a:solidFill>
                  <a:srgbClr val="434343"/>
                </a:solidFill>
                <a:latin typeface="+mn-lt"/>
              </a:rPr>
              <a:t>Some pupils behaviour will require a Risk Assessment to be carried out by the AH and class teacher (this will inform BSP).</a:t>
            </a:r>
            <a:endParaRPr sz="1600" dirty="0">
              <a:solidFill>
                <a:srgbClr val="434343"/>
              </a:solidFill>
              <a:latin typeface="+mn-lt"/>
            </a:endParaRPr>
          </a:p>
          <a:p>
            <a:pPr marL="457200" lvl="0" indent="-330200" algn="l" rtl="0">
              <a:spcBef>
                <a:spcPts val="0"/>
              </a:spcBef>
              <a:spcAft>
                <a:spcPts val="0"/>
              </a:spcAft>
              <a:buClr>
                <a:srgbClr val="434343"/>
              </a:buClr>
              <a:buSzPts val="1600"/>
              <a:buFont typeface="Old Standard TT"/>
              <a:buChar char="-"/>
            </a:pPr>
            <a:r>
              <a:rPr lang="en" sz="1600" dirty="0">
                <a:solidFill>
                  <a:srgbClr val="434343"/>
                </a:solidFill>
                <a:latin typeface="+mn-lt"/>
              </a:rPr>
              <a:t>The risk assessment will ensure the correct support and interventions are in place to reduce the risk, reduce the use of Physical Restraint and hopefully prevent the incident occurring again.</a:t>
            </a:r>
            <a:endParaRPr sz="1600" dirty="0">
              <a:solidFill>
                <a:srgbClr val="434343"/>
              </a:solidFill>
              <a:latin typeface="+mn-lt"/>
            </a:endParaRPr>
          </a:p>
          <a:p>
            <a:pPr marL="457200" lvl="0" indent="-330200" algn="l" rtl="0">
              <a:spcBef>
                <a:spcPts val="0"/>
              </a:spcBef>
              <a:spcAft>
                <a:spcPts val="0"/>
              </a:spcAft>
              <a:buClr>
                <a:srgbClr val="434343"/>
              </a:buClr>
              <a:buSzPts val="1600"/>
              <a:buFont typeface="Old Standard TT"/>
              <a:buChar char="-"/>
            </a:pPr>
            <a:r>
              <a:rPr lang="en" sz="1600" dirty="0">
                <a:solidFill>
                  <a:srgbClr val="434343"/>
                </a:solidFill>
                <a:latin typeface="+mn-lt"/>
              </a:rPr>
              <a:t>Risk assessments will be shared with parents and be agreed.</a:t>
            </a:r>
            <a:endParaRPr sz="1600" dirty="0">
              <a:solidFill>
                <a:srgbClr val="434343"/>
              </a:solidFill>
              <a:latin typeface="+mn-lt"/>
            </a:endParaRPr>
          </a:p>
          <a:p>
            <a:pPr marL="457200" lvl="0" indent="-330200" algn="l" rtl="0">
              <a:spcBef>
                <a:spcPts val="0"/>
              </a:spcBef>
              <a:spcAft>
                <a:spcPts val="0"/>
              </a:spcAft>
              <a:buClr>
                <a:srgbClr val="434343"/>
              </a:buClr>
              <a:buSzPts val="1600"/>
              <a:buFont typeface="Old Standard TT"/>
              <a:buChar char="-"/>
            </a:pPr>
            <a:r>
              <a:rPr lang="en" sz="1600" dirty="0">
                <a:solidFill>
                  <a:srgbClr val="434343"/>
                </a:solidFill>
                <a:latin typeface="+mn-lt"/>
              </a:rPr>
              <a:t>If staff feel they are unable to work with a child / children, for example; someone with a broken arm would be unable to work with a child that has physical restraint on their behaviour plan then they can complete a Risk Reduction form. This is to safeguard both the child and staff. </a:t>
            </a:r>
            <a:endParaRPr sz="1600" dirty="0">
              <a:solidFill>
                <a:srgbClr val="434343"/>
              </a:solidFill>
              <a:latin typeface="+mn-lt"/>
            </a:endParaRPr>
          </a:p>
          <a:p>
            <a:pPr marL="457200" lvl="0" indent="-330200" algn="l" rtl="0">
              <a:spcBef>
                <a:spcPts val="0"/>
              </a:spcBef>
              <a:spcAft>
                <a:spcPts val="0"/>
              </a:spcAft>
              <a:buClr>
                <a:srgbClr val="434343"/>
              </a:buClr>
              <a:buSzPts val="1600"/>
              <a:buFont typeface="Old Standard TT"/>
              <a:buChar char="-"/>
            </a:pPr>
            <a:r>
              <a:rPr lang="en" sz="1600" dirty="0">
                <a:solidFill>
                  <a:srgbClr val="434343"/>
                </a:solidFill>
                <a:latin typeface="+mn-lt"/>
              </a:rPr>
              <a:t>These Risk Assessments will also inform </a:t>
            </a:r>
            <a:r>
              <a:rPr lang="en" sz="1600" dirty="0" smtClean="0">
                <a:solidFill>
                  <a:srgbClr val="434343"/>
                </a:solidFill>
                <a:latin typeface="+mn-lt"/>
              </a:rPr>
              <a:t>ESRAs </a:t>
            </a:r>
            <a:r>
              <a:rPr lang="en" sz="1600" dirty="0">
                <a:solidFill>
                  <a:srgbClr val="434343"/>
                </a:solidFill>
                <a:latin typeface="+mn-lt"/>
              </a:rPr>
              <a:t>for trips.</a:t>
            </a:r>
            <a:endParaRPr dirty="0">
              <a:latin typeface="+mn-lt"/>
            </a:endParaRPr>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4199" y="213965"/>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38"/>
          <p:cNvSpPr txBox="1">
            <a:spLocks noGrp="1"/>
          </p:cNvSpPr>
          <p:nvPr>
            <p:ph type="title"/>
          </p:nvPr>
        </p:nvSpPr>
        <p:spPr>
          <a:xfrm>
            <a:off x="490250" y="526350"/>
            <a:ext cx="5604000" cy="4090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mn-lt"/>
              </a:rPr>
              <a:t>Policies</a:t>
            </a:r>
            <a:r>
              <a:rPr lang="en" dirty="0"/>
              <a:t> </a:t>
            </a:r>
            <a:endParaRPr dirty="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5755" y="292689"/>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40"/>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Positive Behaviour Policy</a:t>
            </a:r>
            <a:endParaRPr dirty="0">
              <a:latin typeface="+mn-lt"/>
            </a:endParaRPr>
          </a:p>
        </p:txBody>
      </p:sp>
      <p:sp>
        <p:nvSpPr>
          <p:cNvPr id="210" name="Google Shape;210;p40"/>
          <p:cNvSpPr txBox="1"/>
          <p:nvPr/>
        </p:nvSpPr>
        <p:spPr>
          <a:xfrm>
            <a:off x="311700" y="1058225"/>
            <a:ext cx="8520600" cy="38616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800" dirty="0">
                <a:latin typeface="+mn-lt"/>
                <a:ea typeface="Old Standard TT"/>
                <a:cs typeface="Old Standard TT"/>
                <a:sym typeface="Old Standard TT"/>
              </a:rPr>
              <a:t>At RHS we believe that: </a:t>
            </a:r>
            <a:endParaRPr sz="1800" dirty="0">
              <a:latin typeface="+mn-lt"/>
              <a:ea typeface="Old Standard TT"/>
              <a:cs typeface="Old Standard TT"/>
              <a:sym typeface="Old Standard TT"/>
            </a:endParaRPr>
          </a:p>
          <a:p>
            <a:pPr marL="457200" lvl="0" indent="-317500" algn="l" rtl="0">
              <a:lnSpc>
                <a:spcPct val="115000"/>
              </a:lnSpc>
              <a:spcBef>
                <a:spcPts val="0"/>
              </a:spcBef>
              <a:spcAft>
                <a:spcPts val="0"/>
              </a:spcAft>
              <a:buSzPts val="1400"/>
              <a:buChar char="●"/>
            </a:pPr>
            <a:r>
              <a:rPr lang="en" sz="700" dirty="0">
                <a:latin typeface="+mn-lt"/>
                <a:ea typeface="Old Standard TT"/>
                <a:cs typeface="Old Standard TT"/>
                <a:sym typeface="Old Standard TT"/>
              </a:rPr>
              <a:t> </a:t>
            </a:r>
            <a:r>
              <a:rPr lang="en" dirty="0">
                <a:latin typeface="+mn-lt"/>
                <a:ea typeface="Old Standard TT"/>
                <a:cs typeface="Old Standard TT"/>
                <a:sym typeface="Old Standard TT"/>
              </a:rPr>
              <a:t>Behaviour is a means of communication – we must ensure that all learners are supported to communicate their needs safely and appropriately using their preferred communication system.</a:t>
            </a:r>
            <a:endParaRPr dirty="0">
              <a:latin typeface="+mn-lt"/>
              <a:ea typeface="Old Standard TT"/>
              <a:cs typeface="Old Standard TT"/>
              <a:sym typeface="Old Standard TT"/>
            </a:endParaRPr>
          </a:p>
          <a:p>
            <a:pPr marL="457200" lvl="0" indent="-317500" algn="l" rtl="0">
              <a:lnSpc>
                <a:spcPct val="115000"/>
              </a:lnSpc>
              <a:spcBef>
                <a:spcPts val="0"/>
              </a:spcBef>
              <a:spcAft>
                <a:spcPts val="0"/>
              </a:spcAft>
              <a:buSzPts val="1400"/>
              <a:buFont typeface="Old Standard TT"/>
              <a:buChar char="●"/>
            </a:pPr>
            <a:r>
              <a:rPr lang="en" dirty="0">
                <a:latin typeface="+mn-lt"/>
                <a:ea typeface="Old Standard TT"/>
                <a:cs typeface="Old Standard TT"/>
                <a:sym typeface="Old Standard TT"/>
              </a:rPr>
              <a:t> With the right support and intervention, learners can learn to self-regulate and manage their own behaviour.</a:t>
            </a:r>
            <a:endParaRPr dirty="0">
              <a:latin typeface="+mn-lt"/>
              <a:ea typeface="Old Standard TT"/>
              <a:cs typeface="Old Standard TT"/>
              <a:sym typeface="Old Standard TT"/>
            </a:endParaRPr>
          </a:p>
          <a:p>
            <a:pPr marL="457200" lvl="0" indent="-317500" algn="l" rtl="0">
              <a:lnSpc>
                <a:spcPct val="115000"/>
              </a:lnSpc>
              <a:spcBef>
                <a:spcPts val="0"/>
              </a:spcBef>
              <a:spcAft>
                <a:spcPts val="0"/>
              </a:spcAft>
              <a:buSzPts val="1400"/>
              <a:buFont typeface="Old Standard TT"/>
              <a:buChar char="●"/>
            </a:pPr>
            <a:r>
              <a:rPr lang="en" dirty="0">
                <a:latin typeface="+mn-lt"/>
                <a:ea typeface="Old Standard TT"/>
                <a:cs typeface="Old Standard TT"/>
                <a:sym typeface="Old Standard TT"/>
              </a:rPr>
              <a:t>Mistakes are part of the learning process and we recognise that all our learners are at different stages of the development process.</a:t>
            </a:r>
            <a:endParaRPr dirty="0">
              <a:latin typeface="+mn-lt"/>
              <a:ea typeface="Old Standard TT"/>
              <a:cs typeface="Old Standard TT"/>
              <a:sym typeface="Old Standard TT"/>
            </a:endParaRPr>
          </a:p>
          <a:p>
            <a:pPr marL="457200" lvl="0" indent="-317500" algn="l" rtl="0">
              <a:lnSpc>
                <a:spcPct val="115000"/>
              </a:lnSpc>
              <a:spcBef>
                <a:spcPts val="0"/>
              </a:spcBef>
              <a:spcAft>
                <a:spcPts val="0"/>
              </a:spcAft>
              <a:buSzPts val="1400"/>
              <a:buFont typeface="Old Standard TT"/>
              <a:buChar char="●"/>
            </a:pPr>
            <a:r>
              <a:rPr lang="en" dirty="0">
                <a:latin typeface="+mn-lt"/>
                <a:ea typeface="Old Standard TT"/>
                <a:cs typeface="Old Standard TT"/>
                <a:sym typeface="Old Standard TT"/>
              </a:rPr>
              <a:t>All of our learners have learning difficulties and other complex needs which can impact on how they learn to regulate and manage behaviour.</a:t>
            </a:r>
            <a:endParaRPr dirty="0">
              <a:latin typeface="+mn-lt"/>
              <a:ea typeface="Old Standard TT"/>
              <a:cs typeface="Old Standard TT"/>
              <a:sym typeface="Old Standard TT"/>
            </a:endParaRPr>
          </a:p>
          <a:p>
            <a:pPr marL="457200" lvl="0" indent="-317500" algn="l" rtl="0">
              <a:lnSpc>
                <a:spcPct val="115000"/>
              </a:lnSpc>
              <a:spcBef>
                <a:spcPts val="0"/>
              </a:spcBef>
              <a:spcAft>
                <a:spcPts val="0"/>
              </a:spcAft>
              <a:buSzPts val="1400"/>
              <a:buFont typeface="Old Standard TT"/>
              <a:buChar char="●"/>
            </a:pPr>
            <a:r>
              <a:rPr lang="en" dirty="0">
                <a:latin typeface="+mn-lt"/>
                <a:ea typeface="Old Standard TT"/>
                <a:cs typeface="Old Standard TT"/>
                <a:sym typeface="Old Standard TT"/>
              </a:rPr>
              <a:t>Teachers and class teams must be given the opportunity to learn, understand and have insight into why our learners become dysregulated and reflect on how/why it impacts on their behaviour. </a:t>
            </a:r>
            <a:endParaRPr dirty="0">
              <a:latin typeface="+mn-lt"/>
              <a:ea typeface="Old Standard TT"/>
              <a:cs typeface="Old Standard TT"/>
              <a:sym typeface="Old Standard TT"/>
            </a:endParaRPr>
          </a:p>
          <a:p>
            <a:pPr marL="457200" lvl="0" indent="-317500" algn="l" rtl="0">
              <a:lnSpc>
                <a:spcPct val="115000"/>
              </a:lnSpc>
              <a:spcBef>
                <a:spcPts val="0"/>
              </a:spcBef>
              <a:spcAft>
                <a:spcPts val="0"/>
              </a:spcAft>
              <a:buSzPts val="1400"/>
              <a:buFont typeface="Old Standard TT"/>
              <a:buChar char="●"/>
            </a:pPr>
            <a:r>
              <a:rPr lang="en" dirty="0">
                <a:latin typeface="+mn-lt"/>
                <a:ea typeface="Old Standard TT"/>
                <a:cs typeface="Old Standard TT"/>
                <a:sym typeface="Old Standard TT"/>
              </a:rPr>
              <a:t>To work collectively with our learners, parents/carers and other professionals to develop strategies as part of a positive behaviour support plan to support them to self-regulate and manage their behaviour in a positive manner.</a:t>
            </a:r>
            <a:endParaRPr dirty="0">
              <a:latin typeface="+mn-lt"/>
              <a:ea typeface="Old Standard TT"/>
              <a:cs typeface="Old Standard TT"/>
              <a:sym typeface="Old Standard TT"/>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6032" y="292689"/>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41"/>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rPr>
              <a:t>Positive Handling Policy </a:t>
            </a:r>
            <a:endParaRPr dirty="0">
              <a:latin typeface="+mn-lt"/>
            </a:endParaRPr>
          </a:p>
        </p:txBody>
      </p:sp>
      <p:sp>
        <p:nvSpPr>
          <p:cNvPr id="216" name="Google Shape;216;p41"/>
          <p:cNvSpPr txBox="1"/>
          <p:nvPr/>
        </p:nvSpPr>
        <p:spPr>
          <a:xfrm>
            <a:off x="311700" y="1071750"/>
            <a:ext cx="8585700" cy="3592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800" dirty="0">
                <a:solidFill>
                  <a:schemeClr val="dk1"/>
                </a:solidFill>
                <a:latin typeface="+mn-lt"/>
                <a:ea typeface="Old Standard TT"/>
                <a:cs typeface="Old Standard TT"/>
                <a:sym typeface="Old Standard TT"/>
              </a:rPr>
              <a:t>Class staff will attend regular Team Teach training and it is an expectation that any physical intervention will be in accordance with this training.</a:t>
            </a:r>
            <a:endParaRPr sz="1800" dirty="0">
              <a:solidFill>
                <a:schemeClr val="dk1"/>
              </a:solidFill>
              <a:latin typeface="+mn-lt"/>
              <a:ea typeface="Old Standard TT"/>
              <a:cs typeface="Old Standard TT"/>
              <a:sym typeface="Old Standard TT"/>
            </a:endParaRPr>
          </a:p>
          <a:p>
            <a:pPr marL="0" lvl="0" indent="0" algn="l" rtl="0">
              <a:lnSpc>
                <a:spcPct val="115000"/>
              </a:lnSpc>
              <a:spcBef>
                <a:spcPts val="0"/>
              </a:spcBef>
              <a:spcAft>
                <a:spcPts val="0"/>
              </a:spcAft>
              <a:buNone/>
            </a:pPr>
            <a:r>
              <a:rPr lang="en" sz="1800" dirty="0">
                <a:solidFill>
                  <a:schemeClr val="dk1"/>
                </a:solidFill>
                <a:latin typeface="+mn-lt"/>
                <a:ea typeface="Old Standard TT"/>
                <a:cs typeface="Old Standard TT"/>
                <a:sym typeface="Old Standard TT"/>
              </a:rPr>
              <a:t>Staff may use physical intervention only if they have attended the relevant training and been signed off by the Lead Trainer for the training session they attended.</a:t>
            </a:r>
            <a:endParaRPr sz="1800" dirty="0">
              <a:solidFill>
                <a:schemeClr val="dk1"/>
              </a:solidFill>
              <a:latin typeface="+mn-lt"/>
              <a:ea typeface="Old Standard TT"/>
              <a:cs typeface="Old Standard TT"/>
              <a:sym typeface="Old Standard TT"/>
            </a:endParaRPr>
          </a:p>
          <a:p>
            <a:pPr marL="0" lvl="0" indent="0" algn="l" rtl="0">
              <a:lnSpc>
                <a:spcPct val="115000"/>
              </a:lnSpc>
              <a:spcBef>
                <a:spcPts val="0"/>
              </a:spcBef>
              <a:spcAft>
                <a:spcPts val="0"/>
              </a:spcAft>
              <a:buNone/>
            </a:pPr>
            <a:r>
              <a:rPr lang="en" sz="1800" dirty="0">
                <a:solidFill>
                  <a:schemeClr val="dk1"/>
                </a:solidFill>
                <a:latin typeface="+mn-lt"/>
                <a:ea typeface="Old Standard TT"/>
                <a:cs typeface="Old Standard TT"/>
                <a:sym typeface="Old Standard TT"/>
              </a:rPr>
              <a:t> </a:t>
            </a:r>
            <a:endParaRPr sz="1800" dirty="0">
              <a:solidFill>
                <a:schemeClr val="dk1"/>
              </a:solidFill>
              <a:latin typeface="+mn-lt"/>
              <a:ea typeface="Old Standard TT"/>
              <a:cs typeface="Old Standard TT"/>
              <a:sym typeface="Old Standard TT"/>
            </a:endParaRPr>
          </a:p>
          <a:p>
            <a:pPr marL="0" lvl="0" indent="0" algn="l" rtl="0">
              <a:lnSpc>
                <a:spcPct val="115000"/>
              </a:lnSpc>
              <a:spcBef>
                <a:spcPts val="0"/>
              </a:spcBef>
              <a:spcAft>
                <a:spcPts val="0"/>
              </a:spcAft>
              <a:buNone/>
            </a:pPr>
            <a:r>
              <a:rPr lang="en" sz="1800" dirty="0">
                <a:solidFill>
                  <a:schemeClr val="dk1"/>
                </a:solidFill>
                <a:latin typeface="+mn-lt"/>
                <a:ea typeface="Old Standard TT"/>
                <a:cs typeface="Old Standard TT"/>
                <a:sym typeface="Old Standard TT"/>
              </a:rPr>
              <a:t>However, as Section 93 of the Education and Inspections Act 2006 states that </a:t>
            </a:r>
            <a:r>
              <a:rPr lang="en" sz="1800" b="1" u="sng" dirty="0">
                <a:solidFill>
                  <a:schemeClr val="dk1"/>
                </a:solidFill>
                <a:latin typeface="+mn-lt"/>
                <a:ea typeface="Old Standard TT"/>
                <a:cs typeface="Old Standard TT"/>
                <a:sym typeface="Old Standard TT"/>
              </a:rPr>
              <a:t>all</a:t>
            </a:r>
            <a:r>
              <a:rPr lang="en" sz="1800" dirty="0">
                <a:solidFill>
                  <a:schemeClr val="dk1"/>
                </a:solidFill>
                <a:latin typeface="+mn-lt"/>
                <a:ea typeface="Old Standard TT"/>
                <a:cs typeface="Old Standard TT"/>
                <a:sym typeface="Old Standard TT"/>
              </a:rPr>
              <a:t> members of staff have a legal power to use “reasonable force”, </a:t>
            </a:r>
            <a:r>
              <a:rPr lang="en" sz="1800" b="1" dirty="0">
                <a:solidFill>
                  <a:schemeClr val="dk1"/>
                </a:solidFill>
                <a:latin typeface="+mn-lt"/>
                <a:ea typeface="Old Standard TT"/>
                <a:cs typeface="Old Standard TT"/>
                <a:sym typeface="Old Standard TT"/>
              </a:rPr>
              <a:t>there are occasions when, in order to fulfil our duty of care, we not only have a right but also a duty to intervene</a:t>
            </a:r>
            <a:r>
              <a:rPr lang="en" sz="1800" dirty="0">
                <a:solidFill>
                  <a:schemeClr val="dk1"/>
                </a:solidFill>
                <a:latin typeface="+mn-lt"/>
                <a:ea typeface="Old Standard TT"/>
                <a:cs typeface="Old Standard TT"/>
                <a:sym typeface="Old Standard TT"/>
              </a:rPr>
              <a:t>.</a:t>
            </a:r>
            <a:endParaRPr sz="1800" dirty="0">
              <a:solidFill>
                <a:schemeClr val="dk1"/>
              </a:solidFill>
              <a:latin typeface="+mn-lt"/>
              <a:ea typeface="Old Standard TT"/>
              <a:cs typeface="Old Standard TT"/>
              <a:sym typeface="Old Standard TT"/>
            </a:endParaRP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9513" y="189589"/>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2"/>
          <p:cNvSpPr txBox="1">
            <a:spLocks noGrp="1"/>
          </p:cNvSpPr>
          <p:nvPr>
            <p:ph type="title"/>
          </p:nvPr>
        </p:nvSpPr>
        <p:spPr>
          <a:xfrm>
            <a:off x="311700" y="445025"/>
            <a:ext cx="8520600" cy="61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mn-lt"/>
                <a:ea typeface="Arial Unicode MS" panose="020B0604020202020204" pitchFamily="34" charset="-128"/>
                <a:cs typeface="Arial Unicode MS" panose="020B0604020202020204" pitchFamily="34" charset="-128"/>
              </a:rPr>
              <a:t>Anti-Bullying Policy</a:t>
            </a:r>
            <a:endParaRPr dirty="0">
              <a:latin typeface="+mn-lt"/>
              <a:ea typeface="Arial Unicode MS" panose="020B0604020202020204" pitchFamily="34" charset="-128"/>
              <a:cs typeface="Arial Unicode MS" panose="020B0604020202020204" pitchFamily="34" charset="-128"/>
            </a:endParaRPr>
          </a:p>
        </p:txBody>
      </p:sp>
      <p:sp>
        <p:nvSpPr>
          <p:cNvPr id="222" name="Google Shape;222;p42"/>
          <p:cNvSpPr txBox="1">
            <a:spLocks noGrp="1"/>
          </p:cNvSpPr>
          <p:nvPr>
            <p:ph type="body" idx="1"/>
          </p:nvPr>
        </p:nvSpPr>
        <p:spPr>
          <a:xfrm>
            <a:off x="254775" y="633525"/>
            <a:ext cx="8520600" cy="4000800"/>
          </a:xfrm>
          <a:prstGeom prst="rect">
            <a:avLst/>
          </a:prstGeom>
        </p:spPr>
        <p:txBody>
          <a:bodyPr spcFirstLastPara="1" wrap="square" lIns="91425" tIns="91425" rIns="91425" bIns="91425" anchor="t" anchorCtr="0">
            <a:noAutofit/>
          </a:bodyPr>
          <a:lstStyle/>
          <a:p>
            <a:pPr marL="0" lvl="0" indent="-361950" algn="l" rtl="0">
              <a:spcBef>
                <a:spcPts val="2976"/>
              </a:spcBef>
              <a:spcAft>
                <a:spcPts val="0"/>
              </a:spcAft>
              <a:buNone/>
            </a:pPr>
            <a:r>
              <a:rPr lang="en" sz="1400" dirty="0">
                <a:latin typeface="+mn-lt"/>
                <a:ea typeface="Arial"/>
                <a:cs typeface="Arial"/>
                <a:sym typeface="Arial"/>
              </a:rPr>
              <a:t>    </a:t>
            </a:r>
            <a:r>
              <a:rPr lang="en" sz="1600" dirty="0">
                <a:latin typeface="+mn-lt"/>
              </a:rPr>
              <a:t>   The children and young people at Richmond Hill  School have a wide-range of complex needs. As a school community we understand that bullying in this context can have additional subtleties and raise issues that are in themselves complicated to resolve. Not all students at Richmond Hill will recognise bullying behaviour if they experience it; equally not all students would recognise their own behaviour as bullying towards another individual. Cognitive understanding and communication impairment are strong factors in how/what the children and young people communicate. As such, the school uses the following strategies to support the children/young people to understand what is meant by the definitions above and how to resolve any bullying situation. </a:t>
            </a:r>
            <a:endParaRPr sz="1600" dirty="0">
              <a:latin typeface="+mn-lt"/>
            </a:endParaRPr>
          </a:p>
          <a:p>
            <a:pPr marL="0" lvl="0" indent="-361950" algn="l" rtl="0">
              <a:spcBef>
                <a:spcPts val="1656"/>
              </a:spcBef>
              <a:spcAft>
                <a:spcPts val="0"/>
              </a:spcAft>
              <a:buClr>
                <a:schemeClr val="dk1"/>
              </a:buClr>
              <a:buSzPts val="1100"/>
              <a:buFont typeface="Arial"/>
              <a:buNone/>
            </a:pPr>
            <a:r>
              <a:rPr lang="en" sz="1600" dirty="0">
                <a:latin typeface="+mn-lt"/>
              </a:rPr>
              <a:t>       Pupils who are being bullied may show changes in behaviour, such as becoming shy,  nervous, feigning sickness, refusing to come to school, clinging to adults, refusing to remain in class. It is important that all school staff are alert to the signs of bullying and act promptly and firmly against any form of bullying in line with the roles and responsibilities </a:t>
            </a:r>
            <a:endParaRPr sz="1600" dirty="0">
              <a:latin typeface="+mn-lt"/>
            </a:endParaRP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810" y="177632"/>
            <a:ext cx="877887"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Paperback">
  <a:themeElements>
    <a:clrScheme name="Paperback">
      <a:dk1>
        <a:srgbClr val="000000"/>
      </a:dk1>
      <a:lt1>
        <a:srgbClr val="FFFFFF"/>
      </a:lt1>
      <a:dk2>
        <a:srgbClr val="00695C"/>
      </a:dk2>
      <a:lt2>
        <a:srgbClr val="26A69A"/>
      </a:lt2>
      <a:accent1>
        <a:srgbClr val="FFFBF0"/>
      </a:accent1>
      <a:accent2>
        <a:srgbClr val="B7B7B7"/>
      </a:accent2>
      <a:accent3>
        <a:srgbClr val="FB8C00"/>
      </a:accent3>
      <a:accent4>
        <a:srgbClr val="80CBC4"/>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2262</Words>
  <Application>Microsoft Office PowerPoint</Application>
  <PresentationFormat>On-screen Show (16:9)</PresentationFormat>
  <Paragraphs>125</Paragraphs>
  <Slides>26</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Old Standard TT</vt:lpstr>
      <vt:lpstr>Arial Unicode MS</vt:lpstr>
      <vt:lpstr>Roboto</vt:lpstr>
      <vt:lpstr>Paperback</vt:lpstr>
      <vt:lpstr>Behaviour Training SDP- Behaviours and Attitudes</vt:lpstr>
      <vt:lpstr>Objectives and aims</vt:lpstr>
      <vt:lpstr>Team Teach</vt:lpstr>
      <vt:lpstr>What is Team Teach?</vt:lpstr>
      <vt:lpstr>Team Teach thinking</vt:lpstr>
      <vt:lpstr>Reasonable. Proportionate and Necessary </vt:lpstr>
      <vt:lpstr>Working realities</vt:lpstr>
      <vt:lpstr>Why Team Teach?</vt:lpstr>
      <vt:lpstr>At RHS:</vt:lpstr>
      <vt:lpstr>Supporting behaviours </vt:lpstr>
      <vt:lpstr>RHS 7 key statements for supporting behaviour</vt:lpstr>
      <vt:lpstr>Terminology </vt:lpstr>
      <vt:lpstr>PowerPoint Presentation</vt:lpstr>
      <vt:lpstr>PowerPoint Presentation</vt:lpstr>
      <vt:lpstr>PowerPoint Presentation</vt:lpstr>
      <vt:lpstr>PowerPoint Presentation</vt:lpstr>
      <vt:lpstr>Documentation </vt:lpstr>
      <vt:lpstr>Working with parents </vt:lpstr>
      <vt:lpstr>Behaviour Support Plans</vt:lpstr>
      <vt:lpstr>PowerPoint Presentation</vt:lpstr>
      <vt:lpstr>PowerPoint Presentation</vt:lpstr>
      <vt:lpstr>Risk assessments</vt:lpstr>
      <vt:lpstr>Policies </vt:lpstr>
      <vt:lpstr>Positive Behaviour Policy</vt:lpstr>
      <vt:lpstr>Positive Handling Policy </vt:lpstr>
      <vt:lpstr>Anti-Bullying Policy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Behaviour Training SDP- Behaviours and Attitudes</dc:title>
  <cp:lastModifiedBy>Emma G</cp:lastModifiedBy>
  <cp:revision>3</cp:revision>
  <dcterms:modified xsi:type="dcterms:W3CDTF">2023-10-11T09:39:55Z</dcterms:modified>
</cp:coreProperties>
</file>